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33DD_D4A763CD.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modernComment_33F4_36493773.xml" ContentType="application/vnd.ms-powerpoint.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Lst>
  <p:notesMasterIdLst>
    <p:notesMasterId r:id="rId38"/>
  </p:notesMasterIdLst>
  <p:sldIdLst>
    <p:sldId id="257" r:id="rId5"/>
    <p:sldId id="13144" r:id="rId6"/>
    <p:sldId id="13347" r:id="rId7"/>
    <p:sldId id="258" r:id="rId8"/>
    <p:sldId id="13209" r:id="rId9"/>
    <p:sldId id="13206" r:id="rId10"/>
    <p:sldId id="1098" r:id="rId11"/>
    <p:sldId id="13277" r:id="rId12"/>
    <p:sldId id="13286" r:id="rId13"/>
    <p:sldId id="13283" r:id="rId14"/>
    <p:sldId id="13284" r:id="rId15"/>
    <p:sldId id="13182" r:id="rId16"/>
    <p:sldId id="13287" r:id="rId17"/>
    <p:sldId id="13285" r:id="rId18"/>
    <p:sldId id="13281" r:id="rId19"/>
    <p:sldId id="13356" r:id="rId20"/>
    <p:sldId id="13294" r:id="rId21"/>
    <p:sldId id="267" r:id="rId22"/>
    <p:sldId id="13159" r:id="rId23"/>
    <p:sldId id="284" r:id="rId24"/>
    <p:sldId id="13179" r:id="rId25"/>
    <p:sldId id="13086" r:id="rId26"/>
    <p:sldId id="13355" r:id="rId27"/>
    <p:sldId id="13171" r:id="rId28"/>
    <p:sldId id="13296" r:id="rId29"/>
    <p:sldId id="13353" r:id="rId30"/>
    <p:sldId id="13354" r:id="rId31"/>
    <p:sldId id="13348" r:id="rId32"/>
    <p:sldId id="13300" r:id="rId33"/>
    <p:sldId id="13279" r:id="rId34"/>
    <p:sldId id="13346" r:id="rId35"/>
    <p:sldId id="13350" r:id="rId36"/>
    <p:sldId id="13352"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context" id="{A2E0CE27-C2FC-46C5-A4F6-9EBF16DEFA8C}">
          <p14:sldIdLst>
            <p14:sldId id="257"/>
            <p14:sldId id="13144"/>
            <p14:sldId id="13347"/>
            <p14:sldId id="258"/>
            <p14:sldId id="13209"/>
            <p14:sldId id="13206"/>
            <p14:sldId id="1098"/>
            <p14:sldId id="13277"/>
          </p14:sldIdLst>
        </p14:section>
        <p14:section name="Ntl assessments, Provider role (w/ provider video) – Will (15)" id="{E6BA4BEA-C8BE-4838-BFC9-7B43B3D1E346}">
          <p14:sldIdLst>
            <p14:sldId id="13286"/>
            <p14:sldId id="13283"/>
            <p14:sldId id="13284"/>
            <p14:sldId id="13182"/>
            <p14:sldId id="13287"/>
            <p14:sldId id="13285"/>
            <p14:sldId id="13281"/>
          </p14:sldIdLst>
        </p14:section>
        <p14:section name="Establish Trust" id="{CD863B1B-C8CC-4B2C-A170-74A3DF38C17F}">
          <p14:sldIdLst>
            <p14:sldId id="13356"/>
            <p14:sldId id="13294"/>
            <p14:sldId id="267"/>
            <p14:sldId id="13159"/>
          </p14:sldIdLst>
        </p14:section>
        <p14:section name="Comms Pathway, interactive chat activities (w/pathway video) – Pam (25)" id="{1195A22F-7845-47EF-AFE1-3F28BF631AF9}">
          <p14:sldIdLst>
            <p14:sldId id="284"/>
            <p14:sldId id="13179"/>
            <p14:sldId id="13086"/>
            <p14:sldId id="13355"/>
            <p14:sldId id="13171"/>
            <p14:sldId id="13296"/>
            <p14:sldId id="13353"/>
            <p14:sldId id="13354"/>
            <p14:sldId id="13348"/>
          </p14:sldIdLst>
        </p14:section>
        <p14:section name="Toolkit resources (w/TikTok video) – Will (15)" id="{88543F95-F676-4790-91AE-13607B90A200}">
          <p14:sldIdLst>
            <p14:sldId id="13300"/>
            <p14:sldId id="13279"/>
            <p14:sldId id="13346"/>
            <p14:sldId id="13350"/>
            <p14:sldId id="13352"/>
          </p14:sldIdLst>
        </p14:section>
      </p14:sectionLst>
    </p:ext>
    <p:ext uri="{EFAFB233-063F-42B5-8137-9DF3F51BA10A}">
      <p15:sldGuideLst xmlns:p15="http://schemas.microsoft.com/office/powerpoint/2012/main">
        <p15:guide id="1" orient="horz" pos="504" userDrawn="1">
          <p15:clr>
            <a:srgbClr val="A4A3A4"/>
          </p15:clr>
        </p15:guide>
        <p15:guide id="2" pos="31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166504-6182-3E73-D017-8AD839AE84E3}" name="William Sloyer" initials="WS" userId="S::williams@thenationalcouncil.org::7d487cd7-96cb-49ab-b1c5-e9a3f6c79e25" providerId="AD"/>
  <p188:author id="{9615901C-FF49-0F24-4913-76BB89C3C1E8}" name="J'Neal Woods" initials="JW" userId="S::JnealW@thenationalcouncil.org::2192a036-b892-4a6e-91f4-508f01f3403c" providerId="AD"/>
  <p188:author id="{C044AA37-367B-B9E4-4903-73CE9B7B37BD}" name="Kate Achelpohl" initials="KA" userId="S::KateA@thenationalcouncil.org::fbbc87d1-5161-4f04-bb2b-dfdc7ff049ef" providerId="AD"/>
  <p188:author id="{E728053E-6EEF-C65E-CEC9-04B714B40231}" name="Caroline Davidson" initials="CD" userId="S::CarolineD@thenationalcouncil.org::0ac03f15-eac5-475b-afe0-f706c7740276" providerId="AD"/>
  <p188:author id="{146D294E-5E7C-95A7-8B3D-F6FC054F55F5}" name="Emma Hayes" initials="EH" userId="S::emmah@thenationalcouncil.org::c22e3552-65f0-4c83-bd49-3ec9ef05cf1a" providerId="AD"/>
  <p188:author id="{6CC1396D-3075-490A-CEA2-76F00795D5D5}" name="Pam Pietruszewski" initials="PP" userId="S::pamp@thenationalcouncil.org::85fa0e36-5658-4494-b94f-b62d3093fd29" providerId="AD"/>
  <p188:author id="{D100AB70-F5F5-4682-D779-FA217DE7D914}" name="William Sloyer" initials="WS" userId="S::WSloyer@thenationalcouncil.org::7d487cd7-96cb-49ab-b1c5-e9a3f6c79e25" providerId="AD"/>
  <p188:author id="{A7B95691-DA45-7F93-5C0C-252C2CA1B943}" name="Caroline Davidson" initials="CD" userId="S::carolined@thenationalcouncil.org::0ac03f15-eac5-475b-afe0-f706c7740276" providerId="AD"/>
  <p188:author id="{A581C597-9164-D5DC-E1FE-F7A166CD3155}" name="Tawny Burgess" initials="TB" userId="S::tawnyb@thenationalcouncil.org::5b9b554f-2cc6-4b9b-b9e7-5081ef58906c" providerId="AD"/>
  <p188:author id="{CF2A90D9-A85E-C922-817B-FFE794527E1E}" name="Tawny Burgess" initials="TB" userId="S::TawnyB@thenationalcouncil.org::5b9b554f-2cc6-4b9b-b9e7-5081ef58906c" providerId="AD"/>
  <p188:author id="{21137AE3-EDF5-7419-5BB7-91405C7C2922}" name="Pam Pietruszewski" initials="PP" userId="S::PamP@thenationalcouncil.org::85fa0e36-5658-4494-b94f-b62d3093fd29" providerId="AD"/>
  <p188:author id="{072782E5-E012-8A27-B819-F7CAC4784A92}" name="William Sloyer" initials="WS" userId="S::WilliamS@thenationalcouncil.org::7d487cd7-96cb-49ab-b1c5-e9a3f6c79e25" providerId="AD"/>
  <p188:author id="{E1481FF2-266B-0C86-B5B0-6B03031997E9}" name="Amanda Stark" initials="AS" userId="S::amandas@thenationalcouncil.org::692372a4-e37b-48c5-8dec-86491e28261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erranella, Andrew J. (CDC/DDNID/NCIPC/DOP)" initials="T(" lastIdx="25" clrIdx="6">
    <p:extLst>
      <p:ext uri="{19B8F6BF-5375-455C-9EA6-DF929625EA0E}">
        <p15:presenceInfo xmlns:p15="http://schemas.microsoft.com/office/powerpoint/2012/main" userId="S::aqt1@cdc.gov::314d9d1e-991d-4c7a-87c4-90d7b7e6cf6f" providerId="AD"/>
      </p:ext>
    </p:extLst>
  </p:cmAuthor>
  <p:cmAuthor id="1" name="Pam Pietruszewski" initials="PP" lastIdx="48" clrIdx="0">
    <p:extLst>
      <p:ext uri="{19B8F6BF-5375-455C-9EA6-DF929625EA0E}">
        <p15:presenceInfo xmlns:p15="http://schemas.microsoft.com/office/powerpoint/2012/main" userId="S::PamP@thenationalcouncil.org::85fa0e36-5658-4494-b94f-b62d3093fd29" providerId="AD"/>
      </p:ext>
    </p:extLst>
  </p:cmAuthor>
  <p:cmAuthor id="8" name="Roehler, Douglas R. (CDC/DDNID/NCIPC/DOP)" initials="R(" lastIdx="13" clrIdx="7">
    <p:extLst>
      <p:ext uri="{19B8F6BF-5375-455C-9EA6-DF929625EA0E}">
        <p15:presenceInfo xmlns:p15="http://schemas.microsoft.com/office/powerpoint/2012/main" userId="S::jdq6@cdc.gov::78332be5-c0d8-4d95-9b11-cab8fbefc999" providerId="AD"/>
      </p:ext>
    </p:extLst>
  </p:cmAuthor>
  <p:cmAuthor id="2" name="Stephanie Swanson" initials="SS" lastIdx="20" clrIdx="1">
    <p:extLst>
      <p:ext uri="{19B8F6BF-5375-455C-9EA6-DF929625EA0E}">
        <p15:presenceInfo xmlns:p15="http://schemas.microsoft.com/office/powerpoint/2012/main" userId="S::StephanieS@thenationalcouncil.org::ba48b39d-8c5d-45c0-b97c-7036a4407c86" providerId="AD"/>
      </p:ext>
    </p:extLst>
  </p:cmAuthor>
  <p:cmAuthor id="9" name="Holland, Kristin (CDC/DDNID/NCIPC/DOP)" initials="HK(" lastIdx="4" clrIdx="8">
    <p:extLst>
      <p:ext uri="{19B8F6BF-5375-455C-9EA6-DF929625EA0E}">
        <p15:presenceInfo xmlns:p15="http://schemas.microsoft.com/office/powerpoint/2012/main" userId="S::imh1@cdc.gov::ddd8bd00-c471-42d9-a4be-4dcb760c21b7" providerId="AD"/>
      </p:ext>
    </p:extLst>
  </p:cmAuthor>
  <p:cmAuthor id="3" name="Flannery Peterson" initials="FP" lastIdx="20" clrIdx="2">
    <p:extLst>
      <p:ext uri="{19B8F6BF-5375-455C-9EA6-DF929625EA0E}">
        <p15:presenceInfo xmlns:p15="http://schemas.microsoft.com/office/powerpoint/2012/main" userId="S::FlanneryP@thenationalcouncil.org::f644592f-df49-4e89-8464-f663ff03d468" providerId="AD"/>
      </p:ext>
    </p:extLst>
  </p:cmAuthor>
  <p:cmAuthor id="10" name="Mary Johnson" initials="MJ" lastIdx="1" clrIdx="9">
    <p:extLst>
      <p:ext uri="{19B8F6BF-5375-455C-9EA6-DF929625EA0E}">
        <p15:presenceInfo xmlns:p15="http://schemas.microsoft.com/office/powerpoint/2012/main" userId="S::MaryJ@thenationalcouncil.org::43a9902d-b840-453c-84d5-f49814ab6b51" providerId="AD"/>
      </p:ext>
    </p:extLst>
  </p:cmAuthor>
  <p:cmAuthor id="4" name="Samantha Holcombe" initials="SH" lastIdx="8" clrIdx="3">
    <p:extLst>
      <p:ext uri="{19B8F6BF-5375-455C-9EA6-DF929625EA0E}">
        <p15:presenceInfo xmlns:p15="http://schemas.microsoft.com/office/powerpoint/2012/main" userId="S::SamanthaH@thenationalcouncil.org::d1fec6bf-ad07-4fdc-b47b-c030e7100509" providerId="AD"/>
      </p:ext>
    </p:extLst>
  </p:cmAuthor>
  <p:cmAuthor id="5" name="Lloyd, Parris (CDC/DDNID/NCIPC/DOP)" initials="L(" lastIdx="7" clrIdx="4">
    <p:extLst>
      <p:ext uri="{19B8F6BF-5375-455C-9EA6-DF929625EA0E}">
        <p15:presenceInfo xmlns:p15="http://schemas.microsoft.com/office/powerpoint/2012/main" userId="S::qvs6@cdc.gov::6d27b2d2-3863-4e63-897b-fe2f99ac16d3" providerId="AD"/>
      </p:ext>
    </p:extLst>
  </p:cmAuthor>
  <p:cmAuthor id="6" name="Thomas, Diakima (CDC/DDNID/NCIPC/DOP) (CTR)" initials="T(" lastIdx="6" clrIdx="5">
    <p:extLst>
      <p:ext uri="{19B8F6BF-5375-455C-9EA6-DF929625EA0E}">
        <p15:presenceInfo xmlns:p15="http://schemas.microsoft.com/office/powerpoint/2012/main" userId="S::nvb7@cdc.gov::05dd6e58-5879-4036-b407-8d33aaa196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5E29"/>
    <a:srgbClr val="064F80"/>
    <a:srgbClr val="095181"/>
    <a:srgbClr val="BEE6F2"/>
    <a:srgbClr val="E8E0D1"/>
    <a:srgbClr val="FFEAD0"/>
    <a:srgbClr val="E4E4E4"/>
    <a:srgbClr val="F9DBD2"/>
    <a:srgbClr val="A9ABA4"/>
    <a:srgbClr val="B0D2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749" autoAdjust="0"/>
  </p:normalViewPr>
  <p:slideViewPr>
    <p:cSldViewPr snapToGrid="0">
      <p:cViewPr varScale="1">
        <p:scale>
          <a:sx n="95" d="100"/>
          <a:sy n="95" d="100"/>
        </p:scale>
        <p:origin x="3684" y="78"/>
      </p:cViewPr>
      <p:guideLst>
        <p:guide orient="horz" pos="504"/>
        <p:guide pos="31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omments/modernComment_33DD_D4A763CD.xml><?xml version="1.0" encoding="utf-8"?>
<p188:cmLst xmlns:a="http://schemas.openxmlformats.org/drawingml/2006/main" xmlns:r="http://schemas.openxmlformats.org/officeDocument/2006/relationships" xmlns:p188="http://schemas.microsoft.com/office/powerpoint/2018/8/main">
  <p188:cm id="{56787AEA-ECDA-4E72-B93E-F1B84D1FEB6E}" authorId="{68166504-6182-3E73-D017-8AD839AE84E3}" status="resolved" created="2023-08-04T13:02:13.448">
    <ac:txMkLst xmlns:ac="http://schemas.microsoft.com/office/drawing/2013/main/command">
      <pc:docMk xmlns:pc="http://schemas.microsoft.com/office/powerpoint/2013/main/command"/>
      <pc:sldMk xmlns:pc="http://schemas.microsoft.com/office/powerpoint/2013/main/command" cId="3567739853" sldId="13277"/>
      <ac:spMk id="3" creationId="{5069D7CA-EC60-0B24-BC9E-7C34E7D5E8D9}"/>
      <ac:txMk cp="0" len="379">
        <ac:context len="380" hash="3586747484"/>
      </ac:txMk>
    </ac:txMkLst>
    <p188:pos x="7620000" y="679938"/>
    <p188:txBody>
      <a:bodyPr/>
      <a:lstStyle/>
      <a:p>
        <a:r>
          <a:rPr lang="en-US"/>
          <a:t>Changed to italicized</a:t>
        </a:r>
      </a:p>
    </p188:txBody>
  </p188:cm>
</p188:cmLst>
</file>

<file path=ppt/comments/modernComment_33F4_36493773.xml><?xml version="1.0" encoding="utf-8"?>
<p188:cmLst xmlns:a="http://schemas.openxmlformats.org/drawingml/2006/main" xmlns:r="http://schemas.openxmlformats.org/officeDocument/2006/relationships" xmlns:p188="http://schemas.microsoft.com/office/powerpoint/2018/8/main">
  <p188:cm id="{9BF6FD47-A3CD-4814-BA43-305BCBE26A04}" authorId="{146D294E-5E7C-95A7-8B3D-F6FC054F55F5}" status="resolved" created="2023-09-13T15:43:20.485" complete="100000">
    <ac:deMkLst xmlns:ac="http://schemas.microsoft.com/office/drawing/2013/main/command">
      <pc:docMk xmlns:pc="http://schemas.microsoft.com/office/powerpoint/2013/main/command"/>
      <pc:sldMk xmlns:pc="http://schemas.microsoft.com/office/powerpoint/2013/main/command" cId="910767987" sldId="13300"/>
      <ac:picMk id="3" creationId="{3CE8472B-9905-5C54-E746-5D3911B1A11E}"/>
    </ac:deMkLst>
    <p188:txBody>
      <a:bodyPr/>
      <a:lstStyle/>
      <a:p>
        <a:r>
          <a:rPr lang="en-US"/>
          <a:t>[@Tawny Burgess] flagging that this QR code doesn't work!</a:t>
        </a:r>
      </a:p>
    </p188:txBody>
    <p188:extLst>
      <p:ext xmlns:p="http://schemas.openxmlformats.org/presentationml/2006/main" uri="{57CB4572-C831-44C2-8A1C-0ADB6CCDFE69}">
        <p223:reactions xmlns:p223="http://schemas.microsoft.com/office/powerpoint/2022/03/main">
          <p223:rxn type="👍">
            <p223:instance time="2023-09-14T13:09:16.895" authorId="{A581C597-9164-D5DC-E1FE-F7A166CD3155}"/>
          </p223:rxn>
        </p223:reactions>
      </p:ext>
    </p188:extLst>
  </p188:cm>
</p188: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B0F092-2512-4A5F-B8DA-7B8957CDB1B0}" type="doc">
      <dgm:prSet loTypeId="urn:microsoft.com/office/officeart/2005/8/layout/hList1" loCatId="list" qsTypeId="urn:microsoft.com/office/officeart/2005/8/quickstyle/simple1" qsCatId="simple" csTypeId="urn:microsoft.com/office/officeart/2005/8/colors/colorful1" csCatId="colorful" phldr="1"/>
      <dgm:spPr/>
    </dgm:pt>
    <dgm:pt modelId="{50E26BD2-3980-42D9-86C3-66F6F190FCBF}">
      <dgm:prSet phldrT="[Text]" custT="1"/>
      <dgm:spPr/>
      <dgm:t>
        <a:bodyPr/>
        <a:lstStyle/>
        <a:p>
          <a:pPr>
            <a:buNone/>
          </a:pPr>
          <a:r>
            <a:rPr lang="en-US" sz="2800" b="1">
              <a:solidFill>
                <a:schemeClr val="tx1"/>
              </a:solidFill>
              <a:latin typeface="+mj-lt"/>
            </a:rPr>
            <a:t>Purpose</a:t>
          </a:r>
        </a:p>
      </dgm:t>
    </dgm:pt>
    <dgm:pt modelId="{DE080E0B-80BA-498F-B28B-100C9AED1176}" type="parTrans" cxnId="{A00DEB4E-54F0-42C3-8446-D66DADCF96FD}">
      <dgm:prSet/>
      <dgm:spPr/>
      <dgm:t>
        <a:bodyPr/>
        <a:lstStyle/>
        <a:p>
          <a:endParaRPr lang="en-US"/>
        </a:p>
      </dgm:t>
    </dgm:pt>
    <dgm:pt modelId="{9A5642D9-C61A-4FAE-9988-D36EA2D43132}" type="sibTrans" cxnId="{A00DEB4E-54F0-42C3-8446-D66DADCF96FD}">
      <dgm:prSet/>
      <dgm:spPr/>
      <dgm:t>
        <a:bodyPr/>
        <a:lstStyle/>
        <a:p>
          <a:endParaRPr lang="en-US"/>
        </a:p>
      </dgm:t>
    </dgm:pt>
    <dgm:pt modelId="{D69DC18B-B561-4267-8977-AC3E040C4FBA}">
      <dgm:prSet phldrT="[Text]" custT="1"/>
      <dgm:spPr/>
      <dgm:t>
        <a:bodyPr/>
        <a:lstStyle/>
        <a:p>
          <a:pPr>
            <a:buNone/>
          </a:pPr>
          <a:r>
            <a:rPr lang="en-US" sz="2800" b="1">
              <a:solidFill>
                <a:schemeClr val="tx1"/>
              </a:solidFill>
              <a:latin typeface="+mj-lt"/>
            </a:rPr>
            <a:t>Approach</a:t>
          </a:r>
        </a:p>
      </dgm:t>
    </dgm:pt>
    <dgm:pt modelId="{92C71C7F-693C-4736-949B-93910CDF2E40}" type="parTrans" cxnId="{DFD0C9AD-0C54-44FB-B841-FEF7DD8B3C5A}">
      <dgm:prSet/>
      <dgm:spPr/>
      <dgm:t>
        <a:bodyPr/>
        <a:lstStyle/>
        <a:p>
          <a:endParaRPr lang="en-US"/>
        </a:p>
      </dgm:t>
    </dgm:pt>
    <dgm:pt modelId="{0CBE21CF-9835-47D6-8E34-BD685EF2B0BC}" type="sibTrans" cxnId="{DFD0C9AD-0C54-44FB-B841-FEF7DD8B3C5A}">
      <dgm:prSet/>
      <dgm:spPr/>
      <dgm:t>
        <a:bodyPr/>
        <a:lstStyle/>
        <a:p>
          <a:endParaRPr lang="en-US"/>
        </a:p>
      </dgm:t>
    </dgm:pt>
    <dgm:pt modelId="{21A44FCB-F4EC-41DE-B8B5-8B0BDD58E5C0}">
      <dgm:prSet phldrT="[Text]" custT="1"/>
      <dgm:spPr/>
      <dgm:t>
        <a:bodyPr/>
        <a:lstStyle/>
        <a:p>
          <a:pPr algn="ctr">
            <a:buNone/>
          </a:pPr>
          <a:r>
            <a:rPr lang="en-US" sz="2800" b="1">
              <a:solidFill>
                <a:schemeClr val="tx1"/>
              </a:solidFill>
              <a:latin typeface="+mj-lt"/>
            </a:rPr>
            <a:t>Result</a:t>
          </a:r>
        </a:p>
      </dgm:t>
    </dgm:pt>
    <dgm:pt modelId="{B6DFBCA4-9E3A-4982-8566-C82055B8130A}" type="parTrans" cxnId="{58F74570-2BE2-4FB0-BBCC-26778DAF1A57}">
      <dgm:prSet/>
      <dgm:spPr/>
      <dgm:t>
        <a:bodyPr/>
        <a:lstStyle/>
        <a:p>
          <a:endParaRPr lang="en-US"/>
        </a:p>
      </dgm:t>
    </dgm:pt>
    <dgm:pt modelId="{E114BB87-AB62-425E-9F40-E4F7871460CD}" type="sibTrans" cxnId="{58F74570-2BE2-4FB0-BBCC-26778DAF1A57}">
      <dgm:prSet/>
      <dgm:spPr/>
      <dgm:t>
        <a:bodyPr/>
        <a:lstStyle/>
        <a:p>
          <a:endParaRPr lang="en-US"/>
        </a:p>
      </dgm:t>
    </dgm:pt>
    <dgm:pt modelId="{FC76C0BA-F779-45D9-A541-739823C5368E}">
      <dgm:prSet custT="1"/>
      <dgm:spPr/>
      <dgm:t>
        <a:bodyPr/>
        <a:lstStyle/>
        <a:p>
          <a:pPr algn="l">
            <a:buNone/>
          </a:pPr>
          <a:r>
            <a:rPr lang="en-US" sz="2400">
              <a:latin typeface="+mj-lt"/>
            </a:rPr>
            <a:t>	</a:t>
          </a:r>
          <a:r>
            <a:rPr lang="en-US" sz="2200">
              <a:latin typeface="+mj-lt"/>
            </a:rPr>
            <a:t>To assess effects of the pandemic on substance use risks and drivers </a:t>
          </a:r>
          <a:endParaRPr lang="en-US" sz="2200"/>
        </a:p>
      </dgm:t>
    </dgm:pt>
    <dgm:pt modelId="{796CBDF3-1287-45E6-A697-8324204E1055}" type="parTrans" cxnId="{A3C2EB18-18B9-4185-95A2-C51E959AF853}">
      <dgm:prSet/>
      <dgm:spPr/>
      <dgm:t>
        <a:bodyPr/>
        <a:lstStyle/>
        <a:p>
          <a:endParaRPr lang="en-US"/>
        </a:p>
      </dgm:t>
    </dgm:pt>
    <dgm:pt modelId="{FC6411D8-F9D7-4CEE-8848-30E157037CAD}" type="sibTrans" cxnId="{A3C2EB18-18B9-4185-95A2-C51E959AF853}">
      <dgm:prSet/>
      <dgm:spPr/>
      <dgm:t>
        <a:bodyPr/>
        <a:lstStyle/>
        <a:p>
          <a:endParaRPr lang="en-US"/>
        </a:p>
      </dgm:t>
    </dgm:pt>
    <dgm:pt modelId="{B9641FFA-91C4-4B66-83C6-67EE84DF4C7A}">
      <dgm:prSet custT="1"/>
      <dgm:spPr/>
      <dgm:t>
        <a:bodyPr/>
        <a:lstStyle/>
        <a:p>
          <a:pPr algn="l">
            <a:buNone/>
          </a:pPr>
          <a:r>
            <a:rPr lang="en-US" sz="2200">
              <a:latin typeface="+mj-lt"/>
            </a:rPr>
            <a:t>	National online assessments,  focus groups, youth ambassadors &amp; expert advisors</a:t>
          </a:r>
          <a:endParaRPr lang="en-US" sz="2200"/>
        </a:p>
      </dgm:t>
    </dgm:pt>
    <dgm:pt modelId="{2593AA0D-9517-4182-B599-C0CC93D81DDF}" type="parTrans" cxnId="{42FD5926-F289-48A1-9DE6-04B229989394}">
      <dgm:prSet/>
      <dgm:spPr/>
      <dgm:t>
        <a:bodyPr/>
        <a:lstStyle/>
        <a:p>
          <a:endParaRPr lang="en-US"/>
        </a:p>
      </dgm:t>
    </dgm:pt>
    <dgm:pt modelId="{72F9254A-B1A6-47CC-B92A-F2073702D9FE}" type="sibTrans" cxnId="{42FD5926-F289-48A1-9DE6-04B229989394}">
      <dgm:prSet/>
      <dgm:spPr/>
      <dgm:t>
        <a:bodyPr/>
        <a:lstStyle/>
        <a:p>
          <a:endParaRPr lang="en-US"/>
        </a:p>
      </dgm:t>
    </dgm:pt>
    <dgm:pt modelId="{7002121D-4CBE-4AFE-871A-42B13F273FEB}">
      <dgm:prSet custT="1"/>
      <dgm:spPr/>
      <dgm:t>
        <a:bodyPr/>
        <a:lstStyle/>
        <a:p>
          <a:pPr>
            <a:buFont typeface="Arial" panose="020B0604020202020204" pitchFamily="34" charset="0"/>
            <a:buNone/>
          </a:pPr>
          <a:r>
            <a:rPr lang="en-US" sz="2200">
              <a:latin typeface="+mj-lt"/>
            </a:rPr>
            <a:t>	Message guide &amp; toolkit for youth-serving providers to support youth ages 12-18</a:t>
          </a:r>
          <a:endParaRPr lang="en-US" sz="2400"/>
        </a:p>
      </dgm:t>
    </dgm:pt>
    <dgm:pt modelId="{2188C65C-828F-4D44-8D21-46208C54D4AF}" type="parTrans" cxnId="{55EC9D5A-C7D8-405C-BA03-0A00908FECB8}">
      <dgm:prSet/>
      <dgm:spPr/>
      <dgm:t>
        <a:bodyPr/>
        <a:lstStyle/>
        <a:p>
          <a:endParaRPr lang="en-US"/>
        </a:p>
      </dgm:t>
    </dgm:pt>
    <dgm:pt modelId="{8B199737-8782-43D9-AF40-DA76CB9D3053}" type="sibTrans" cxnId="{55EC9D5A-C7D8-405C-BA03-0A00908FECB8}">
      <dgm:prSet/>
      <dgm:spPr/>
      <dgm:t>
        <a:bodyPr/>
        <a:lstStyle/>
        <a:p>
          <a:endParaRPr lang="en-US"/>
        </a:p>
      </dgm:t>
    </dgm:pt>
    <dgm:pt modelId="{AC05C447-8ECE-4477-8BCF-9C7C4E67A966}" type="pres">
      <dgm:prSet presAssocID="{F7B0F092-2512-4A5F-B8DA-7B8957CDB1B0}" presName="Name0" presStyleCnt="0">
        <dgm:presLayoutVars>
          <dgm:dir/>
          <dgm:animLvl val="lvl"/>
          <dgm:resizeHandles val="exact"/>
        </dgm:presLayoutVars>
      </dgm:prSet>
      <dgm:spPr/>
    </dgm:pt>
    <dgm:pt modelId="{EC52A862-8208-4DFB-A154-7F3A42FC1D14}" type="pres">
      <dgm:prSet presAssocID="{50E26BD2-3980-42D9-86C3-66F6F190FCBF}" presName="composite" presStyleCnt="0"/>
      <dgm:spPr/>
    </dgm:pt>
    <dgm:pt modelId="{ACE34658-59E8-4825-9850-C6918C371A27}" type="pres">
      <dgm:prSet presAssocID="{50E26BD2-3980-42D9-86C3-66F6F190FCBF}" presName="parTx" presStyleLbl="alignNode1" presStyleIdx="0" presStyleCnt="3">
        <dgm:presLayoutVars>
          <dgm:chMax val="0"/>
          <dgm:chPref val="0"/>
          <dgm:bulletEnabled val="1"/>
        </dgm:presLayoutVars>
      </dgm:prSet>
      <dgm:spPr/>
    </dgm:pt>
    <dgm:pt modelId="{991D6919-0E3B-4DC5-8BDF-2CEEEA65D7EF}" type="pres">
      <dgm:prSet presAssocID="{50E26BD2-3980-42D9-86C3-66F6F190FCBF}" presName="desTx" presStyleLbl="alignAccFollowNode1" presStyleIdx="0" presStyleCnt="3">
        <dgm:presLayoutVars>
          <dgm:bulletEnabled val="1"/>
        </dgm:presLayoutVars>
      </dgm:prSet>
      <dgm:spPr/>
    </dgm:pt>
    <dgm:pt modelId="{3882BA2D-9A24-48D7-BED5-4E1137D1548D}" type="pres">
      <dgm:prSet presAssocID="{9A5642D9-C61A-4FAE-9988-D36EA2D43132}" presName="space" presStyleCnt="0"/>
      <dgm:spPr/>
    </dgm:pt>
    <dgm:pt modelId="{0CCAA20B-2419-4AFF-B0AA-C515FAD03221}" type="pres">
      <dgm:prSet presAssocID="{D69DC18B-B561-4267-8977-AC3E040C4FBA}" presName="composite" presStyleCnt="0"/>
      <dgm:spPr/>
    </dgm:pt>
    <dgm:pt modelId="{D824A3E8-45BD-4A36-8D94-46A6CC859FF7}" type="pres">
      <dgm:prSet presAssocID="{D69DC18B-B561-4267-8977-AC3E040C4FBA}" presName="parTx" presStyleLbl="alignNode1" presStyleIdx="1" presStyleCnt="3">
        <dgm:presLayoutVars>
          <dgm:chMax val="0"/>
          <dgm:chPref val="0"/>
          <dgm:bulletEnabled val="1"/>
        </dgm:presLayoutVars>
      </dgm:prSet>
      <dgm:spPr/>
    </dgm:pt>
    <dgm:pt modelId="{7D7BF604-0DBE-4FC9-9C8A-D0F029981DE4}" type="pres">
      <dgm:prSet presAssocID="{D69DC18B-B561-4267-8977-AC3E040C4FBA}" presName="desTx" presStyleLbl="alignAccFollowNode1" presStyleIdx="1" presStyleCnt="3">
        <dgm:presLayoutVars>
          <dgm:bulletEnabled val="1"/>
        </dgm:presLayoutVars>
      </dgm:prSet>
      <dgm:spPr/>
    </dgm:pt>
    <dgm:pt modelId="{2DF070C0-9AEB-43B2-A0BF-D12770E960EE}" type="pres">
      <dgm:prSet presAssocID="{0CBE21CF-9835-47D6-8E34-BD685EF2B0BC}" presName="space" presStyleCnt="0"/>
      <dgm:spPr/>
    </dgm:pt>
    <dgm:pt modelId="{BBF9E254-5BE4-4DEE-A02E-D8AF6AE5A4DB}" type="pres">
      <dgm:prSet presAssocID="{21A44FCB-F4EC-41DE-B8B5-8B0BDD58E5C0}" presName="composite" presStyleCnt="0"/>
      <dgm:spPr/>
    </dgm:pt>
    <dgm:pt modelId="{454FBE2F-AD9B-4220-A619-C42881E481DE}" type="pres">
      <dgm:prSet presAssocID="{21A44FCB-F4EC-41DE-B8B5-8B0BDD58E5C0}" presName="parTx" presStyleLbl="alignNode1" presStyleIdx="2" presStyleCnt="3">
        <dgm:presLayoutVars>
          <dgm:chMax val="0"/>
          <dgm:chPref val="0"/>
          <dgm:bulletEnabled val="1"/>
        </dgm:presLayoutVars>
      </dgm:prSet>
      <dgm:spPr/>
    </dgm:pt>
    <dgm:pt modelId="{11F519D6-799A-428E-A0FE-CBD4102D75CB}" type="pres">
      <dgm:prSet presAssocID="{21A44FCB-F4EC-41DE-B8B5-8B0BDD58E5C0}" presName="desTx" presStyleLbl="alignAccFollowNode1" presStyleIdx="2" presStyleCnt="3">
        <dgm:presLayoutVars>
          <dgm:bulletEnabled val="1"/>
        </dgm:presLayoutVars>
      </dgm:prSet>
      <dgm:spPr/>
    </dgm:pt>
  </dgm:ptLst>
  <dgm:cxnLst>
    <dgm:cxn modelId="{8E9D5610-7D65-4CFC-B6C8-1DCA39CABC3A}" type="presOf" srcId="{FC76C0BA-F779-45D9-A541-739823C5368E}" destId="{991D6919-0E3B-4DC5-8BDF-2CEEEA65D7EF}" srcOrd="0" destOrd="0" presId="urn:microsoft.com/office/officeart/2005/8/layout/hList1"/>
    <dgm:cxn modelId="{A3C2EB18-18B9-4185-95A2-C51E959AF853}" srcId="{50E26BD2-3980-42D9-86C3-66F6F190FCBF}" destId="{FC76C0BA-F779-45D9-A541-739823C5368E}" srcOrd="0" destOrd="0" parTransId="{796CBDF3-1287-45E6-A697-8324204E1055}" sibTransId="{FC6411D8-F9D7-4CEE-8848-30E157037CAD}"/>
    <dgm:cxn modelId="{42FD5926-F289-48A1-9DE6-04B229989394}" srcId="{D69DC18B-B561-4267-8977-AC3E040C4FBA}" destId="{B9641FFA-91C4-4B66-83C6-67EE84DF4C7A}" srcOrd="0" destOrd="0" parTransId="{2593AA0D-9517-4182-B599-C0CC93D81DDF}" sibTransId="{72F9254A-B1A6-47CC-B92A-F2073702D9FE}"/>
    <dgm:cxn modelId="{A00DEB4E-54F0-42C3-8446-D66DADCF96FD}" srcId="{F7B0F092-2512-4A5F-B8DA-7B8957CDB1B0}" destId="{50E26BD2-3980-42D9-86C3-66F6F190FCBF}" srcOrd="0" destOrd="0" parTransId="{DE080E0B-80BA-498F-B28B-100C9AED1176}" sibTransId="{9A5642D9-C61A-4FAE-9988-D36EA2D43132}"/>
    <dgm:cxn modelId="{58F74570-2BE2-4FB0-BBCC-26778DAF1A57}" srcId="{F7B0F092-2512-4A5F-B8DA-7B8957CDB1B0}" destId="{21A44FCB-F4EC-41DE-B8B5-8B0BDD58E5C0}" srcOrd="2" destOrd="0" parTransId="{B6DFBCA4-9E3A-4982-8566-C82055B8130A}" sibTransId="{E114BB87-AB62-425E-9F40-E4F7871460CD}"/>
    <dgm:cxn modelId="{55EC9D5A-C7D8-405C-BA03-0A00908FECB8}" srcId="{21A44FCB-F4EC-41DE-B8B5-8B0BDD58E5C0}" destId="{7002121D-4CBE-4AFE-871A-42B13F273FEB}" srcOrd="0" destOrd="0" parTransId="{2188C65C-828F-4D44-8D21-46208C54D4AF}" sibTransId="{8B199737-8782-43D9-AF40-DA76CB9D3053}"/>
    <dgm:cxn modelId="{1C1E618E-098C-46AD-987E-FD900733B645}" type="presOf" srcId="{21A44FCB-F4EC-41DE-B8B5-8B0BDD58E5C0}" destId="{454FBE2F-AD9B-4220-A619-C42881E481DE}" srcOrd="0" destOrd="0" presId="urn:microsoft.com/office/officeart/2005/8/layout/hList1"/>
    <dgm:cxn modelId="{47377795-7FF6-4121-A413-23D55962F602}" type="presOf" srcId="{D69DC18B-B561-4267-8977-AC3E040C4FBA}" destId="{D824A3E8-45BD-4A36-8D94-46A6CC859FF7}" srcOrd="0" destOrd="0" presId="urn:microsoft.com/office/officeart/2005/8/layout/hList1"/>
    <dgm:cxn modelId="{EE210B96-F301-49C6-B7D6-BFFCD84EDA37}" type="presOf" srcId="{B9641FFA-91C4-4B66-83C6-67EE84DF4C7A}" destId="{7D7BF604-0DBE-4FC9-9C8A-D0F029981DE4}" srcOrd="0" destOrd="0" presId="urn:microsoft.com/office/officeart/2005/8/layout/hList1"/>
    <dgm:cxn modelId="{DFD0C9AD-0C54-44FB-B841-FEF7DD8B3C5A}" srcId="{F7B0F092-2512-4A5F-B8DA-7B8957CDB1B0}" destId="{D69DC18B-B561-4267-8977-AC3E040C4FBA}" srcOrd="1" destOrd="0" parTransId="{92C71C7F-693C-4736-949B-93910CDF2E40}" sibTransId="{0CBE21CF-9835-47D6-8E34-BD685EF2B0BC}"/>
    <dgm:cxn modelId="{BD8C3EB5-B361-460D-91BA-06971D5E353B}" type="presOf" srcId="{7002121D-4CBE-4AFE-871A-42B13F273FEB}" destId="{11F519D6-799A-428E-A0FE-CBD4102D75CB}" srcOrd="0" destOrd="0" presId="urn:microsoft.com/office/officeart/2005/8/layout/hList1"/>
    <dgm:cxn modelId="{39BA1BC3-480F-4A75-9F57-8D9F0A4B7FD6}" type="presOf" srcId="{F7B0F092-2512-4A5F-B8DA-7B8957CDB1B0}" destId="{AC05C447-8ECE-4477-8BCF-9C7C4E67A966}" srcOrd="0" destOrd="0" presId="urn:microsoft.com/office/officeart/2005/8/layout/hList1"/>
    <dgm:cxn modelId="{BDD11ED6-7166-4EF7-991C-7E174DBC051E}" type="presOf" srcId="{50E26BD2-3980-42D9-86C3-66F6F190FCBF}" destId="{ACE34658-59E8-4825-9850-C6918C371A27}" srcOrd="0" destOrd="0" presId="urn:microsoft.com/office/officeart/2005/8/layout/hList1"/>
    <dgm:cxn modelId="{64379546-3D19-4946-A839-665E3D7ABB3D}" type="presParOf" srcId="{AC05C447-8ECE-4477-8BCF-9C7C4E67A966}" destId="{EC52A862-8208-4DFB-A154-7F3A42FC1D14}" srcOrd="0" destOrd="0" presId="urn:microsoft.com/office/officeart/2005/8/layout/hList1"/>
    <dgm:cxn modelId="{C5AAD831-73B9-4D19-BA94-C7F5DBD5345B}" type="presParOf" srcId="{EC52A862-8208-4DFB-A154-7F3A42FC1D14}" destId="{ACE34658-59E8-4825-9850-C6918C371A27}" srcOrd="0" destOrd="0" presId="urn:microsoft.com/office/officeart/2005/8/layout/hList1"/>
    <dgm:cxn modelId="{CEA7DE20-A413-467E-ABC4-615CA95B0573}" type="presParOf" srcId="{EC52A862-8208-4DFB-A154-7F3A42FC1D14}" destId="{991D6919-0E3B-4DC5-8BDF-2CEEEA65D7EF}" srcOrd="1" destOrd="0" presId="urn:microsoft.com/office/officeart/2005/8/layout/hList1"/>
    <dgm:cxn modelId="{89B0F01A-6AEC-451F-837F-05FB0669E592}" type="presParOf" srcId="{AC05C447-8ECE-4477-8BCF-9C7C4E67A966}" destId="{3882BA2D-9A24-48D7-BED5-4E1137D1548D}" srcOrd="1" destOrd="0" presId="urn:microsoft.com/office/officeart/2005/8/layout/hList1"/>
    <dgm:cxn modelId="{5315E75B-A8BA-41CB-85D5-0EA36D1B8DDF}" type="presParOf" srcId="{AC05C447-8ECE-4477-8BCF-9C7C4E67A966}" destId="{0CCAA20B-2419-4AFF-B0AA-C515FAD03221}" srcOrd="2" destOrd="0" presId="urn:microsoft.com/office/officeart/2005/8/layout/hList1"/>
    <dgm:cxn modelId="{EFC747CE-700C-4CEF-A6BB-05CB8A8887F9}" type="presParOf" srcId="{0CCAA20B-2419-4AFF-B0AA-C515FAD03221}" destId="{D824A3E8-45BD-4A36-8D94-46A6CC859FF7}" srcOrd="0" destOrd="0" presId="urn:microsoft.com/office/officeart/2005/8/layout/hList1"/>
    <dgm:cxn modelId="{84CBEE8C-3477-40B7-9BBE-F11840EE8BF0}" type="presParOf" srcId="{0CCAA20B-2419-4AFF-B0AA-C515FAD03221}" destId="{7D7BF604-0DBE-4FC9-9C8A-D0F029981DE4}" srcOrd="1" destOrd="0" presId="urn:microsoft.com/office/officeart/2005/8/layout/hList1"/>
    <dgm:cxn modelId="{603AD20C-6A81-42ED-8618-027C05EC78E3}" type="presParOf" srcId="{AC05C447-8ECE-4477-8BCF-9C7C4E67A966}" destId="{2DF070C0-9AEB-43B2-A0BF-D12770E960EE}" srcOrd="3" destOrd="0" presId="urn:microsoft.com/office/officeart/2005/8/layout/hList1"/>
    <dgm:cxn modelId="{B4E5BAAC-8038-4183-BB4C-8195944DE7DB}" type="presParOf" srcId="{AC05C447-8ECE-4477-8BCF-9C7C4E67A966}" destId="{BBF9E254-5BE4-4DEE-A02E-D8AF6AE5A4DB}" srcOrd="4" destOrd="0" presId="urn:microsoft.com/office/officeart/2005/8/layout/hList1"/>
    <dgm:cxn modelId="{A1D67B61-2444-42F9-B74C-C5CAEB999A42}" type="presParOf" srcId="{BBF9E254-5BE4-4DEE-A02E-D8AF6AE5A4DB}" destId="{454FBE2F-AD9B-4220-A619-C42881E481DE}" srcOrd="0" destOrd="0" presId="urn:microsoft.com/office/officeart/2005/8/layout/hList1"/>
    <dgm:cxn modelId="{F1E8B2E5-C35C-410F-84D0-BBB9C1182999}" type="presParOf" srcId="{BBF9E254-5BE4-4DEE-A02E-D8AF6AE5A4DB}" destId="{11F519D6-799A-428E-A0FE-CBD4102D75CB}"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E34658-59E8-4825-9850-C6918C371A27}">
      <dsp:nvSpPr>
        <dsp:cNvPr id="0" name=""/>
        <dsp:cNvSpPr/>
      </dsp:nvSpPr>
      <dsp:spPr>
        <a:xfrm>
          <a:off x="2386" y="67931"/>
          <a:ext cx="2327171" cy="930868"/>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tx1"/>
              </a:solidFill>
              <a:latin typeface="+mj-lt"/>
            </a:rPr>
            <a:t>Purpose</a:t>
          </a:r>
        </a:p>
      </dsp:txBody>
      <dsp:txXfrm>
        <a:off x="2386" y="67931"/>
        <a:ext cx="2327171" cy="930868"/>
      </dsp:txXfrm>
    </dsp:sp>
    <dsp:sp modelId="{991D6919-0E3B-4DC5-8BDF-2CEEEA65D7EF}">
      <dsp:nvSpPr>
        <dsp:cNvPr id="0" name=""/>
        <dsp:cNvSpPr/>
      </dsp:nvSpPr>
      <dsp:spPr>
        <a:xfrm>
          <a:off x="2386" y="998799"/>
          <a:ext cx="2327171" cy="285480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None/>
          </a:pPr>
          <a:r>
            <a:rPr lang="en-US" sz="2400" kern="1200">
              <a:latin typeface="+mj-lt"/>
            </a:rPr>
            <a:t>	</a:t>
          </a:r>
          <a:r>
            <a:rPr lang="en-US" sz="2200" kern="1200">
              <a:latin typeface="+mj-lt"/>
            </a:rPr>
            <a:t>To assess effects of the pandemic on substance use risks and drivers </a:t>
          </a:r>
          <a:endParaRPr lang="en-US" sz="2200" kern="1200"/>
        </a:p>
      </dsp:txBody>
      <dsp:txXfrm>
        <a:off x="2386" y="998799"/>
        <a:ext cx="2327171" cy="2854800"/>
      </dsp:txXfrm>
    </dsp:sp>
    <dsp:sp modelId="{D824A3E8-45BD-4A36-8D94-46A6CC859FF7}">
      <dsp:nvSpPr>
        <dsp:cNvPr id="0" name=""/>
        <dsp:cNvSpPr/>
      </dsp:nvSpPr>
      <dsp:spPr>
        <a:xfrm>
          <a:off x="2655361" y="67931"/>
          <a:ext cx="2327171" cy="930868"/>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tx1"/>
              </a:solidFill>
              <a:latin typeface="+mj-lt"/>
            </a:rPr>
            <a:t>Approach</a:t>
          </a:r>
        </a:p>
      </dsp:txBody>
      <dsp:txXfrm>
        <a:off x="2655361" y="67931"/>
        <a:ext cx="2327171" cy="930868"/>
      </dsp:txXfrm>
    </dsp:sp>
    <dsp:sp modelId="{7D7BF604-0DBE-4FC9-9C8A-D0F029981DE4}">
      <dsp:nvSpPr>
        <dsp:cNvPr id="0" name=""/>
        <dsp:cNvSpPr/>
      </dsp:nvSpPr>
      <dsp:spPr>
        <a:xfrm>
          <a:off x="2655361" y="998799"/>
          <a:ext cx="2327171" cy="285480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None/>
          </a:pPr>
          <a:r>
            <a:rPr lang="en-US" sz="2200" kern="1200">
              <a:latin typeface="+mj-lt"/>
            </a:rPr>
            <a:t>	National online assessments,  focus groups, youth ambassadors &amp; expert advisors</a:t>
          </a:r>
          <a:endParaRPr lang="en-US" sz="2200" kern="1200"/>
        </a:p>
      </dsp:txBody>
      <dsp:txXfrm>
        <a:off x="2655361" y="998799"/>
        <a:ext cx="2327171" cy="2854800"/>
      </dsp:txXfrm>
    </dsp:sp>
    <dsp:sp modelId="{454FBE2F-AD9B-4220-A619-C42881E481DE}">
      <dsp:nvSpPr>
        <dsp:cNvPr id="0" name=""/>
        <dsp:cNvSpPr/>
      </dsp:nvSpPr>
      <dsp:spPr>
        <a:xfrm>
          <a:off x="5308337" y="67931"/>
          <a:ext cx="2327171" cy="930868"/>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tx1"/>
              </a:solidFill>
              <a:latin typeface="+mj-lt"/>
            </a:rPr>
            <a:t>Result</a:t>
          </a:r>
        </a:p>
      </dsp:txBody>
      <dsp:txXfrm>
        <a:off x="5308337" y="67931"/>
        <a:ext cx="2327171" cy="930868"/>
      </dsp:txXfrm>
    </dsp:sp>
    <dsp:sp modelId="{11F519D6-799A-428E-A0FE-CBD4102D75CB}">
      <dsp:nvSpPr>
        <dsp:cNvPr id="0" name=""/>
        <dsp:cNvSpPr/>
      </dsp:nvSpPr>
      <dsp:spPr>
        <a:xfrm>
          <a:off x="5308337" y="998799"/>
          <a:ext cx="2327171" cy="285480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Font typeface="Arial" panose="020B0604020202020204" pitchFamily="34" charset="0"/>
            <a:buNone/>
          </a:pPr>
          <a:r>
            <a:rPr lang="en-US" sz="2200" kern="1200">
              <a:latin typeface="+mj-lt"/>
            </a:rPr>
            <a:t>	Message guide &amp; toolkit for youth-serving providers to support youth ages 12-18</a:t>
          </a:r>
          <a:endParaRPr lang="en-US" sz="2400" kern="1200"/>
        </a:p>
      </dsp:txBody>
      <dsp:txXfrm>
        <a:off x="5308337" y="998799"/>
        <a:ext cx="2327171" cy="285480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6DB0E1-AFF2-401B-957E-305F04B92034}" type="datetimeFigureOut">
              <a:rPr lang="en-US" smtClean="0"/>
              <a:t>10/9/2023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4FB216-5CA9-4A9B-B4C0-0457884904ED}" type="slidenum">
              <a:rPr lang="en-US" smtClean="0"/>
              <a:t>‹#›</a:t>
            </a:fld>
            <a:endParaRPr lang="en-US"/>
          </a:p>
        </p:txBody>
      </p:sp>
    </p:spTree>
    <p:extLst>
      <p:ext uri="{BB962C8B-B14F-4D97-AF65-F5344CB8AC3E}">
        <p14:creationId xmlns:p14="http://schemas.microsoft.com/office/powerpoint/2010/main" val="2039265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thenationalcouncil.org/wp-content/uploads/2021/11/A-Communication-Pathway-for-Providers-2022-10-21.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rameworksinstitute.org/wp-content/uploads/2020/05/annotated_before_and_after_ford_toolkit.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Trainer Notes</a:t>
            </a:r>
          </a:p>
          <a:p>
            <a:endParaRPr lang="en-US" sz="1800" b="1" dirty="0"/>
          </a:p>
          <a:p>
            <a:pPr marL="171450" indent="-171450">
              <a:buFont typeface="Arial" panose="020B0604020202020204" pitchFamily="34" charset="0"/>
              <a:buChar char="•"/>
            </a:pPr>
            <a:r>
              <a:rPr lang="en-US" sz="1800" b="0" dirty="0"/>
              <a:t>Welcome</a:t>
            </a:r>
          </a:p>
          <a:p>
            <a:pPr marL="171450" indent="-171450">
              <a:buFont typeface="Arial" panose="020B0604020202020204" pitchFamily="34" charset="0"/>
              <a:buChar char="•"/>
            </a:pPr>
            <a:r>
              <a:rPr lang="en-US" sz="1800" b="0" dirty="0"/>
              <a:t>Tailor any audience details</a:t>
            </a:r>
          </a:p>
          <a:p>
            <a:pPr marL="171450" indent="-171450">
              <a:buFont typeface="Arial" panose="020B0604020202020204" pitchFamily="34" charset="0"/>
              <a:buChar char="•"/>
            </a:pPr>
            <a:r>
              <a:rPr lang="en-US" sz="1800" b="0" dirty="0"/>
              <a:t>Tailor logistics, agenda</a:t>
            </a:r>
          </a:p>
          <a:p>
            <a:pPr marL="171450" indent="-171450">
              <a:buFont typeface="Arial" panose="020B0604020202020204" pitchFamily="34" charset="0"/>
              <a:buChar char="•"/>
            </a:pPr>
            <a:endParaRPr lang="en-US" sz="1800" b="0" dirty="0"/>
          </a:p>
          <a:p>
            <a:r>
              <a:rPr lang="en-US" sz="1800" dirty="0"/>
              <a:t>With funding from the Centers for Disease Control and Prevention (CDC), the National Council for Mental Wellbeing is currently leading an initiative to assess the effects of the pandemic on substance use risks and drivers, specifically cannabis, alcohol and opioids, among youth aged 12-18 to equip youth-serving providers and organizations with the tools and resources necessary to support effective prevention messaging. </a:t>
            </a:r>
          </a:p>
          <a:p>
            <a:r>
              <a:rPr lang="en-US" sz="1800" dirty="0"/>
              <a:t>Through need assessments of 1,200 youth and more than 700 youth-serving providers, a literature review/environmental scan, focus groups and key informant discussions, the initiative gathered information and data informed a messaging guide that can be used by mental health and substance use treatment organizations, primary care, and other youth-serving providers to effectively engage young people in conversations to prevent substance use. </a:t>
            </a:r>
          </a:p>
          <a:p>
            <a:endParaRPr lang="en-US" sz="1800" dirty="0">
              <a:cs typeface="Calibri"/>
            </a:endParaRPr>
          </a:p>
          <a:p>
            <a:r>
              <a:rPr lang="en-US" sz="1800" dirty="0"/>
              <a:t>Today’s presentation will highlight the Communication Pathway from the message guide. It’s important to note that the messages within this pathway are tested and specific to substance use, but the steps within the pathway could be applied to other health communications. </a:t>
            </a:r>
            <a:endParaRPr lang="en-US" sz="1800" dirty="0">
              <a:cs typeface="Calibri"/>
            </a:endParaRPr>
          </a:p>
          <a:p>
            <a:endParaRPr lang="en-US" sz="1800" dirty="0">
              <a:cs typeface="Calibri"/>
            </a:endParaRPr>
          </a:p>
          <a:p>
            <a:pPr marL="171450" indent="-171450">
              <a:buFont typeface="Arial" panose="020B0604020202020204" pitchFamily="34" charset="0"/>
              <a:buChar char="•"/>
            </a:pPr>
            <a:endParaRPr lang="en-US" sz="1800" b="0" dirty="0"/>
          </a:p>
          <a:p>
            <a:endParaRPr lang="en-US" sz="1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5B6901-FAB6-4C40-9DBB-BF579361D7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6937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1" dirty="0"/>
              <a:t>Trainer Notes</a:t>
            </a:r>
          </a:p>
          <a:p>
            <a:pPr algn="l" rtl="0" fontAlgn="base"/>
            <a:endParaRPr lang="en-US" b="1" i="0" u="none" strike="noStrike" dirty="0">
              <a:solidFill>
                <a:srgbClr val="000000"/>
              </a:solidFill>
              <a:effectLst/>
              <a:latin typeface="Calibri" panose="020F0502020204030204" pitchFamily="34" charset="0"/>
            </a:endParaRPr>
          </a:p>
          <a:p>
            <a:pPr algn="l" rtl="0" fontAlgn="base"/>
            <a:r>
              <a:rPr lang="en-US" b="1" i="0" u="none" strike="noStrike" dirty="0">
                <a:solidFill>
                  <a:srgbClr val="000000"/>
                </a:solidFill>
                <a:effectLst/>
                <a:latin typeface="Calibri" panose="020F0502020204030204" pitchFamily="34" charset="0"/>
              </a:rPr>
              <a:t>Following our surveys and discussion groups we created the following </a:t>
            </a:r>
            <a:r>
              <a:rPr lang="en-US" b="1" i="0" u="none" strike="noStrike" dirty="0" err="1">
                <a:solidFill>
                  <a:srgbClr val="000000"/>
                </a:solidFill>
                <a:effectLst/>
                <a:latin typeface="Calibri" panose="020F0502020204030204" pitchFamily="34" charset="0"/>
              </a:rPr>
              <a:t>venn</a:t>
            </a:r>
            <a:r>
              <a:rPr lang="en-US" b="1" i="0" u="none" strike="noStrike" dirty="0">
                <a:solidFill>
                  <a:srgbClr val="000000"/>
                </a:solidFill>
                <a:effectLst/>
                <a:latin typeface="Calibri" panose="020F0502020204030204" pitchFamily="34" charset="0"/>
              </a:rPr>
              <a:t> diagram to help visualize the disconnect between provider perceptions of youth (on the left) and youth actual perceptions (right)</a:t>
            </a:r>
            <a:r>
              <a:rPr lang="en-US" b="0" i="0" u="none" strike="noStrike" dirty="0">
                <a:solidFill>
                  <a:srgbClr val="000000"/>
                </a:solidFill>
                <a:effectLst/>
                <a:latin typeface="Calibri" panose="020F0502020204030204" pitchFamily="34" charset="0"/>
              </a:rPr>
              <a:t>​</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Matters Most-Provider​</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Matters Most-Youth​</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Areas of Alignment​</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Youth Trusted Messengers ​</a:t>
            </a:r>
            <a:endParaRPr lang="en-US" sz="1800" b="0" i="0" dirty="0">
              <a:solidFill>
                <a:srgbClr val="444444"/>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664FB216-5CA9-4A9B-B4C0-0457884904ED}" type="slidenum">
              <a:rPr lang="en-US" smtClean="0"/>
              <a:t>10</a:t>
            </a:fld>
            <a:endParaRPr lang="en-US"/>
          </a:p>
        </p:txBody>
      </p:sp>
    </p:spTree>
    <p:extLst>
      <p:ext uri="{BB962C8B-B14F-4D97-AF65-F5344CB8AC3E}">
        <p14:creationId xmlns:p14="http://schemas.microsoft.com/office/powerpoint/2010/main" val="1331896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Trainer Notes</a:t>
            </a:r>
          </a:p>
          <a:p>
            <a:r>
              <a:rPr lang="en-US"/>
              <a:t>Even though youth were experiencing elevated levels of stress, a majority of those surveyed agreed with these positive statements. Providers can use this information to lean into a strengths-based perspective when navigating conversations around substance use and mental health.</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664FB216-5CA9-4A9B-B4C0-0457884904ED}" type="slidenum">
              <a:rPr lang="en-US" smtClean="0"/>
              <a:t>11</a:t>
            </a:fld>
            <a:endParaRPr lang="en-US"/>
          </a:p>
        </p:txBody>
      </p:sp>
    </p:spTree>
    <p:extLst>
      <p:ext uri="{BB962C8B-B14F-4D97-AF65-F5344CB8AC3E}">
        <p14:creationId xmlns:p14="http://schemas.microsoft.com/office/powerpoint/2010/main" val="3128095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b="1" dirty="0"/>
              <a:t>Trainer Notes</a:t>
            </a:r>
          </a:p>
          <a:p>
            <a:pPr algn="l" rtl="0" fontAlgn="base"/>
            <a:endParaRPr lang="en-US" b="1" i="0" u="none" strike="noStrike" dirty="0">
              <a:solidFill>
                <a:srgbClr val="000000"/>
              </a:solidFill>
              <a:effectLst/>
              <a:latin typeface="Calibri" panose="020F0502020204030204" pitchFamily="34" charset="0"/>
            </a:endParaRPr>
          </a:p>
          <a:p>
            <a:pPr algn="l" rtl="0" fontAlgn="base"/>
            <a:r>
              <a:rPr lang="en-US" b="1" i="0" u="none" strike="noStrike" dirty="0">
                <a:solidFill>
                  <a:srgbClr val="000000"/>
                </a:solidFill>
                <a:effectLst/>
                <a:latin typeface="Calibri" panose="020F0502020204030204" pitchFamily="34" charset="0"/>
              </a:rPr>
              <a:t>An important aspect in messaging is teasing out the different between trust and comfort when it comes to talking with adults about SU. This is from June 2022</a:t>
            </a:r>
            <a:r>
              <a:rPr lang="en-US" b="0" i="0" u="none" strike="noStrike" dirty="0">
                <a:solidFill>
                  <a:srgbClr val="000000"/>
                </a:solidFill>
                <a:effectLst/>
                <a:latin typeface="Calibri" panose="020F0502020204030204" pitchFamily="34" charset="0"/>
              </a:rPr>
              <a:t>​</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Trust-expert knowledge, comfort-openness and safety to having that conversation​</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Read trust and then comfort slides</a:t>
            </a:r>
            <a:endParaRPr lang="en-US" sz="1800" b="0" i="0" dirty="0">
              <a:solidFill>
                <a:srgbClr val="444444"/>
              </a:solidFill>
              <a:effectLst/>
              <a:latin typeface="Arial" panose="020B0604020202020204" pitchFamily="34" charset="0"/>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D963A968-A1A2-4449-87A0-391A8C25637E}" type="slidenum">
              <a:rPr lang="en-US" smtClean="0"/>
              <a:t>12</a:t>
            </a:fld>
            <a:endParaRPr lang="en-US"/>
          </a:p>
        </p:txBody>
      </p:sp>
    </p:spTree>
    <p:extLst>
      <p:ext uri="{BB962C8B-B14F-4D97-AF65-F5344CB8AC3E}">
        <p14:creationId xmlns:p14="http://schemas.microsoft.com/office/powerpoint/2010/main" val="10787680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0" u="none" strike="noStrike">
                <a:solidFill>
                  <a:srgbClr val="000000"/>
                </a:solidFill>
                <a:effectLst/>
                <a:latin typeface="Calibri" panose="020F0502020204030204" pitchFamily="34" charset="0"/>
              </a:rPr>
              <a:t>Trainer notes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When we understand why youth might choose not to use we can use substances, we can develop messages that resonate with what matters </a:t>
            </a:r>
            <a:r>
              <a:rPr lang="en-US" b="0" i="0" u="sng">
                <a:solidFill>
                  <a:srgbClr val="000000"/>
                </a:solidFill>
                <a:effectLst/>
                <a:latin typeface="Calibri" panose="020F0502020204030204" pitchFamily="34" charset="0"/>
              </a:rPr>
              <a:t>to them</a:t>
            </a:r>
            <a:r>
              <a:rPr lang="en-US" b="0" i="0" u="none" strike="noStrike">
                <a:solidFill>
                  <a:srgbClr val="000000"/>
                </a:solidFill>
                <a:effectLst/>
                <a:latin typeface="Calibri" panose="020F0502020204030204" pitchFamily="34" charset="0"/>
              </a:rPr>
              <a: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a:p>
            <a:endParaRPr lang="en-US"/>
          </a:p>
        </p:txBody>
      </p:sp>
      <p:sp>
        <p:nvSpPr>
          <p:cNvPr id="4" name="Slide Number Placeholder 3"/>
          <p:cNvSpPr>
            <a:spLocks noGrp="1"/>
          </p:cNvSpPr>
          <p:nvPr>
            <p:ph type="sldNum" sz="quarter" idx="5"/>
          </p:nvPr>
        </p:nvSpPr>
        <p:spPr/>
        <p:txBody>
          <a:bodyPr/>
          <a:lstStyle/>
          <a:p>
            <a:fld id="{664FB216-5CA9-4A9B-B4C0-0457884904ED}" type="slidenum">
              <a:rPr lang="en-US" smtClean="0"/>
              <a:t>13</a:t>
            </a:fld>
            <a:endParaRPr lang="en-US"/>
          </a:p>
        </p:txBody>
      </p:sp>
    </p:spTree>
    <p:extLst>
      <p:ext uri="{BB962C8B-B14F-4D97-AF65-F5344CB8AC3E}">
        <p14:creationId xmlns:p14="http://schemas.microsoft.com/office/powerpoint/2010/main" val="406781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b="1" dirty="0"/>
              <a:t>Trainer Notes</a:t>
            </a: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Moving from the findings to you - these findings highlight the collective obligation for all of us in our own ways to find opportunities to support youth</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Go through points</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As we move from the online assessment results to your role as providers, let’s hear directly from the young person</a:t>
            </a:r>
            <a:endParaRPr lang="en-US" b="0" i="0" dirty="0">
              <a:solidFill>
                <a:srgbClr val="444444"/>
              </a:solidFill>
              <a:effectLst/>
              <a:latin typeface="Calibri" panose="020F0502020204030204" pitchFamily="34" charset="0"/>
            </a:endParaRPr>
          </a:p>
          <a:p>
            <a:pPr algn="l"/>
            <a:endParaRPr lang="en-US" sz="1200" b="0" dirty="0"/>
          </a:p>
        </p:txBody>
      </p:sp>
      <p:sp>
        <p:nvSpPr>
          <p:cNvPr id="4" name="Slide Number Placeholder 3"/>
          <p:cNvSpPr>
            <a:spLocks noGrp="1"/>
          </p:cNvSpPr>
          <p:nvPr>
            <p:ph type="sldNum" sz="quarter" idx="5"/>
          </p:nvPr>
        </p:nvSpPr>
        <p:spPr/>
        <p:txBody>
          <a:bodyPr/>
          <a:lstStyle/>
          <a:p>
            <a:fld id="{42DD23D4-4E0C-4986-A86A-CD4852755234}" type="slidenum">
              <a:rPr lang="en-US" smtClean="0"/>
              <a:t>14</a:t>
            </a:fld>
            <a:endParaRPr lang="en-US"/>
          </a:p>
        </p:txBody>
      </p:sp>
    </p:spTree>
    <p:extLst>
      <p:ext uri="{BB962C8B-B14F-4D97-AF65-F5344CB8AC3E}">
        <p14:creationId xmlns:p14="http://schemas.microsoft.com/office/powerpoint/2010/main" val="3724842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p>
          <a:p>
            <a:endParaRPr lang="en-US" b="1" dirty="0"/>
          </a:p>
          <a:p>
            <a:r>
              <a:rPr lang="en-US" dirty="0"/>
              <a:t>This three-minute video highlights insights from youth about talking to providers and other adults.</a:t>
            </a:r>
          </a:p>
        </p:txBody>
      </p:sp>
      <p:sp>
        <p:nvSpPr>
          <p:cNvPr id="4" name="Slide Number Placeholder 3"/>
          <p:cNvSpPr>
            <a:spLocks noGrp="1"/>
          </p:cNvSpPr>
          <p:nvPr>
            <p:ph type="sldNum" sz="quarter" idx="5"/>
          </p:nvPr>
        </p:nvSpPr>
        <p:spPr/>
        <p:txBody>
          <a:bodyPr/>
          <a:lstStyle/>
          <a:p>
            <a:fld id="{42DD23D4-4E0C-4986-A86A-CD4852755234}" type="slidenum">
              <a:rPr lang="en-US" smtClean="0"/>
              <a:t>15</a:t>
            </a:fld>
            <a:endParaRPr lang="en-US"/>
          </a:p>
        </p:txBody>
      </p:sp>
    </p:spTree>
    <p:extLst>
      <p:ext uri="{BB962C8B-B14F-4D97-AF65-F5344CB8AC3E}">
        <p14:creationId xmlns:p14="http://schemas.microsoft.com/office/powerpoint/2010/main" val="988370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800" b="1" dirty="0"/>
              <a:t>Trainer Notes</a:t>
            </a:r>
          </a:p>
          <a:p>
            <a:pPr algn="l" rtl="0" fontAlgn="base">
              <a:buFont typeface="Arial" panose="020B0604020202020204" pitchFamily="34" charset="0"/>
              <a:buNone/>
            </a:pPr>
            <a:endParaRPr lang="en-US" sz="1800" b="0" i="0" u="none" strike="noStrike" dirty="0">
              <a:solidFill>
                <a:srgbClr val="000000"/>
              </a:solidFill>
              <a:effectLst/>
              <a:latin typeface="Calibri Light" panose="020F0302020204030204" pitchFamily="34" charset="0"/>
            </a:endParaRPr>
          </a:p>
          <a:p>
            <a:pPr algn="l" rtl="0" fontAlgn="base">
              <a:buFont typeface="Arial" panose="020B0604020202020204" pitchFamily="34" charset="0"/>
              <a:buNone/>
            </a:pPr>
            <a:r>
              <a:rPr lang="en-US" sz="1800" b="0" i="0" u="none" strike="noStrike" dirty="0">
                <a:solidFill>
                  <a:srgbClr val="000000"/>
                </a:solidFill>
                <a:effectLst/>
                <a:latin typeface="Calibri Light" panose="020F0302020204030204" pitchFamily="34" charset="0"/>
              </a:rPr>
              <a:t>With this in mind (youth informing how we work) we are going to go inside the GC Message Guide that was developed through the online assessments and discussion groups with the goal of equipping youth-serving providers with substance use prevention messaging with. We developed this through getting grounded in the attitudes and beliefs of young people to learn effective substance use prevention communication strategies with youth. </a:t>
            </a:r>
            <a:r>
              <a:rPr lang="en-US" sz="1800" b="0" i="0" dirty="0">
                <a:solidFill>
                  <a:srgbClr val="000000"/>
                </a:solidFill>
                <a:effectLst/>
                <a:latin typeface="Calibri Light" panose="020F0302020204030204" pitchFamily="34" charset="0"/>
              </a:rPr>
              <a:t>​</a:t>
            </a:r>
            <a:endParaRPr lang="en-US" sz="1800" b="0" i="0" dirty="0">
              <a:solidFill>
                <a:srgbClr val="444444"/>
              </a:solidFill>
              <a:effectLst/>
              <a:latin typeface="Arial" panose="020B0604020202020204" pitchFamily="34" charset="0"/>
            </a:endParaRPr>
          </a:p>
          <a:p>
            <a:pPr marL="0" indent="0">
              <a:buFontTx/>
              <a:buNone/>
            </a:pPr>
            <a:endParaRPr lang="en-US" dirty="0"/>
          </a:p>
        </p:txBody>
      </p:sp>
      <p:sp>
        <p:nvSpPr>
          <p:cNvPr id="4" name="Slide Number Placeholder 3"/>
          <p:cNvSpPr>
            <a:spLocks noGrp="1"/>
          </p:cNvSpPr>
          <p:nvPr>
            <p:ph type="sldNum" sz="quarter" idx="5"/>
          </p:nvPr>
        </p:nvSpPr>
        <p:spPr/>
        <p:txBody>
          <a:bodyPr/>
          <a:lstStyle/>
          <a:p>
            <a:fld id="{42DD23D4-4E0C-4986-A86A-CD4852755234}" type="slidenum">
              <a:rPr lang="en-US" smtClean="0"/>
              <a:t>16</a:t>
            </a:fld>
            <a:endParaRPr lang="en-US"/>
          </a:p>
        </p:txBody>
      </p:sp>
    </p:spTree>
    <p:extLst>
      <p:ext uri="{BB962C8B-B14F-4D97-AF65-F5344CB8AC3E}">
        <p14:creationId xmlns:p14="http://schemas.microsoft.com/office/powerpoint/2010/main" val="1532790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b="1" dirty="0"/>
              <a:t>Trainer Notes</a:t>
            </a: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Key feature of Message Guide is the Comms Pathway. This pathway is intended to share a simple process for communication that can be tailored to any circumstance.</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-The pathway begins with establishing trust. Communication is most effective from trusted sources, so it is critical to establish trust before messaging as well as sustaining throughout.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-Gathering insights from the youth- We want to find out from youth themselves what matters the most.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-From there we frame the communication around what we learn matters most to the young person, make the case around not using substances or cutting back, and then ideally some type of next step. Pam will touch more on theses steps. Ultimately it is a cycle. </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664FB216-5CA9-4A9B-B4C0-0457884904ED}" type="slidenum">
              <a:rPr lang="en-US" smtClean="0"/>
              <a:t>17</a:t>
            </a:fld>
            <a:endParaRPr lang="en-US"/>
          </a:p>
        </p:txBody>
      </p:sp>
    </p:spTree>
    <p:extLst>
      <p:ext uri="{BB962C8B-B14F-4D97-AF65-F5344CB8AC3E}">
        <p14:creationId xmlns:p14="http://schemas.microsoft.com/office/powerpoint/2010/main" val="23095999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b="1" dirty="0"/>
              <a:t>Trainer Notes</a:t>
            </a: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The pathway begins with establishing trust. We know from counseling and therapy research that the quality of relationship that we have with the client is one of if not the most impactful factors of positive change.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b="1" i="0" u="none" strike="noStrike" dirty="0">
                <a:solidFill>
                  <a:srgbClr val="000000"/>
                </a:solidFill>
                <a:effectLst/>
                <a:latin typeface="Calibri" panose="020F0502020204030204" pitchFamily="34" charset="0"/>
              </a:rPr>
              <a:t>Ask Permission</a:t>
            </a:r>
            <a:r>
              <a:rPr lang="en-US" sz="1800" b="0" i="0" u="none" strike="noStrike" dirty="0">
                <a:solidFill>
                  <a:srgbClr val="000000"/>
                </a:solidFill>
                <a:effectLst/>
                <a:latin typeface="Calibri" panose="020F0502020204030204" pitchFamily="34" charset="0"/>
              </a:rPr>
              <a:t>: Don't assume. (Would you be open to hearing about…?) </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1" i="0" u="none" strike="noStrike" dirty="0">
                <a:solidFill>
                  <a:srgbClr val="000000"/>
                </a:solidFill>
                <a:effectLst/>
                <a:latin typeface="Calibri" panose="020F0502020204030204" pitchFamily="34" charset="0"/>
              </a:rPr>
              <a:t>Create a safe space</a:t>
            </a:r>
            <a:r>
              <a:rPr lang="en-US" sz="1800" b="0" i="0" u="none" strike="noStrike" dirty="0">
                <a:solidFill>
                  <a:srgbClr val="000000"/>
                </a:solidFill>
                <a:effectLst/>
                <a:latin typeface="Calibri" panose="020F0502020204030204" pitchFamily="34" charset="0"/>
              </a:rPr>
              <a:t>: Is the physical or virtual space welcoming and comfortable? Safe and private? Is signage, supportive and inclusive of diverse cultures, languages and communities? </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1" i="0" u="none" strike="noStrike" dirty="0">
                <a:solidFill>
                  <a:srgbClr val="000000"/>
                </a:solidFill>
                <a:effectLst/>
                <a:latin typeface="Calibri" panose="020F0502020204030204" pitchFamily="34" charset="0"/>
              </a:rPr>
              <a:t>Be authentic</a:t>
            </a:r>
            <a:r>
              <a:rPr lang="en-US" sz="1800" b="0" i="0" u="none" strike="noStrike" dirty="0">
                <a:solidFill>
                  <a:srgbClr val="000000"/>
                </a:solidFill>
                <a:effectLst/>
                <a:latin typeface="Calibri" panose="020F0502020204030204" pitchFamily="34" charset="0"/>
              </a:rPr>
              <a:t>: Youth feedback included wanting adults to be authentic and real. Treat them as someone with valuable experiences and contributions.</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1" i="0" u="none" strike="noStrike" dirty="0">
                <a:solidFill>
                  <a:srgbClr val="000000"/>
                </a:solidFill>
                <a:effectLst/>
                <a:latin typeface="Calibri" panose="020F0502020204030204" pitchFamily="34" charset="0"/>
              </a:rPr>
              <a:t>Approach conversation informally</a:t>
            </a:r>
            <a:r>
              <a:rPr lang="en-US" sz="1800" b="0" i="0" u="none" strike="noStrike" dirty="0">
                <a:solidFill>
                  <a:srgbClr val="000000"/>
                </a:solidFill>
                <a:effectLst/>
                <a:latin typeface="Calibri" panose="020F0502020204030204" pitchFamily="34" charset="0"/>
              </a:rPr>
              <a:t>: Youth want an informal conversation, talk about what matters to the youth – not scripted.</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1" i="0" u="none" strike="noStrike" dirty="0">
                <a:solidFill>
                  <a:srgbClr val="000000"/>
                </a:solidFill>
                <a:effectLst/>
                <a:latin typeface="Calibri" panose="020F0502020204030204" pitchFamily="34" charset="0"/>
              </a:rPr>
              <a:t>Transparency</a:t>
            </a:r>
            <a:r>
              <a:rPr lang="en-US" sz="1800" b="0" i="0" u="none" strike="noStrike" dirty="0">
                <a:solidFill>
                  <a:srgbClr val="000000"/>
                </a:solidFill>
                <a:effectLst/>
                <a:latin typeface="Calibri" panose="020F0502020204030204" pitchFamily="34" charset="0"/>
              </a:rPr>
              <a:t> to build trust and protect confidentiality. Remind about legal and professional obligations.  </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1" i="0" u="none" strike="noStrike" dirty="0">
                <a:solidFill>
                  <a:srgbClr val="000000"/>
                </a:solidFill>
                <a:effectLst/>
                <a:latin typeface="Calibri" panose="020F0502020204030204" pitchFamily="34" charset="0"/>
              </a:rPr>
              <a:t>Body language </a:t>
            </a:r>
            <a:r>
              <a:rPr lang="en-US" sz="1800" b="0" i="0" u="none" strike="noStrike" dirty="0">
                <a:solidFill>
                  <a:srgbClr val="000000"/>
                </a:solidFill>
                <a:effectLst/>
                <a:latin typeface="Calibri" panose="020F0502020204030204" pitchFamily="34" charset="0"/>
              </a:rPr>
              <a:t>– reduce power dynamics by getting on the same level.</a:t>
            </a:r>
            <a:endParaRPr lang="en-US" sz="1800" b="0" i="0" dirty="0">
              <a:solidFill>
                <a:srgbClr val="444444"/>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2DD23D4-4E0C-4986-A86A-CD4852755234}" type="slidenum">
              <a:rPr lang="en-US" smtClean="0"/>
              <a:t>18</a:t>
            </a:fld>
            <a:endParaRPr lang="en-US"/>
          </a:p>
        </p:txBody>
      </p:sp>
    </p:spTree>
    <p:extLst>
      <p:ext uri="{BB962C8B-B14F-4D97-AF65-F5344CB8AC3E}">
        <p14:creationId xmlns:p14="http://schemas.microsoft.com/office/powerpoint/2010/main" val="29093428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endParaRPr lang="en-US" dirty="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1" dirty="0"/>
              <a:t>Trainer Notes</a:t>
            </a:r>
          </a:p>
          <a:p>
            <a:pPr marL="0" indent="0">
              <a:buFont typeface="Arial"/>
              <a:buNone/>
            </a:pPr>
            <a:endParaRPr lang="en-US" dirty="0">
              <a:cs typeface="Calibri" panose="020F0502020204030204"/>
            </a:endParaRPr>
          </a:p>
          <a:p>
            <a:pPr marL="0" indent="0">
              <a:buFont typeface="Arial"/>
              <a:buNone/>
            </a:pPr>
            <a:r>
              <a:rPr lang="en-US" dirty="0">
                <a:cs typeface="Calibri" panose="020F0502020204030204"/>
              </a:rPr>
              <a:t>Here are some tips straight from one our youth ambassadors…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D23D4-4E0C-4986-A86A-CD48527552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1519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REMINDER: This webinar is not eligible for CEUs</a:t>
            </a:r>
          </a:p>
          <a:p>
            <a:endParaRPr lang="en-US"/>
          </a:p>
        </p:txBody>
      </p:sp>
      <p:sp>
        <p:nvSpPr>
          <p:cNvPr id="4" name="Slide Number Placeholder 3"/>
          <p:cNvSpPr>
            <a:spLocks noGrp="1"/>
          </p:cNvSpPr>
          <p:nvPr>
            <p:ph type="sldNum" sz="quarter" idx="10"/>
          </p:nvPr>
        </p:nvSpPr>
        <p:spPr/>
        <p:txBody>
          <a:bodyPr/>
          <a:lstStyle/>
          <a:p>
            <a:fld id="{8C0009E7-1EAB-49B6-8307-C1EEFF625A43}" type="slidenum">
              <a:rPr lang="en-US" smtClean="0"/>
              <a:t>2</a:t>
            </a:fld>
            <a:endParaRPr lang="en-US"/>
          </a:p>
        </p:txBody>
      </p:sp>
    </p:spTree>
    <p:extLst>
      <p:ext uri="{BB962C8B-B14F-4D97-AF65-F5344CB8AC3E}">
        <p14:creationId xmlns:p14="http://schemas.microsoft.com/office/powerpoint/2010/main" val="31616910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Trainer Notes</a:t>
            </a:r>
          </a:p>
          <a:p>
            <a:pPr>
              <a:defRPr/>
            </a:pPr>
            <a:endParaRPr lang="en-US" dirty="0"/>
          </a:p>
          <a:p>
            <a:pPr>
              <a:defRPr/>
            </a:pPr>
            <a:r>
              <a:rPr lang="en-US" dirty="0"/>
              <a:t>The pathway continues with gathering insights from the youth. No one prevention message will be appropriate for all youth, so it's important to elicit insights that help inform </a:t>
            </a:r>
            <a:r>
              <a:rPr lang="en-US" b="0" u="none" dirty="0"/>
              <a:t>how</a:t>
            </a:r>
            <a:r>
              <a:rPr lang="en-US" u="none" dirty="0"/>
              <a:t> </a:t>
            </a:r>
            <a:r>
              <a:rPr lang="en-US" dirty="0"/>
              <a:t>you frame the conversation for the specific youth you’re talking to.</a:t>
            </a:r>
            <a:endParaRPr lang="en-US" dirty="0">
              <a:cs typeface="Calibri"/>
            </a:endParaRPr>
          </a:p>
          <a:p>
            <a:endParaRPr lang="en-US" b="1" dirty="0"/>
          </a:p>
          <a:p>
            <a:pPr marL="171450" indent="-171450">
              <a:buFont typeface="Arial" panose="020B0604020202020204" pitchFamily="34" charset="0"/>
              <a:buChar char="•"/>
              <a:defRPr/>
            </a:pPr>
            <a:r>
              <a:rPr lang="en-US" dirty="0"/>
              <a:t>Ask open-ended questions with empathic curiosity to help inform which frame to choose (the next step in the pathway).</a:t>
            </a:r>
            <a:endParaRPr lang="en-US" dirty="0">
              <a:cs typeface="Calibri"/>
            </a:endParaRPr>
          </a:p>
          <a:p>
            <a:pPr marL="171450" indent="-171450">
              <a:buFont typeface="Arial" panose="020B0604020202020204" pitchFamily="34" charset="0"/>
              <a:buChar char="•"/>
              <a:defRPr/>
            </a:pPr>
            <a:r>
              <a:rPr lang="en-US" dirty="0"/>
              <a:t>What you learn can become an opportunity to connect what matters to them with substance use prevention.</a:t>
            </a:r>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Return to this part of the pathway often, to continue gathering additional insights and give the youth a voice in collaborating.</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42DD23D4-4E0C-4986-A86A-CD4852755234}" type="slidenum">
              <a:rPr lang="en-US" smtClean="0"/>
              <a:t>20</a:t>
            </a:fld>
            <a:endParaRPr lang="en-US"/>
          </a:p>
        </p:txBody>
      </p:sp>
    </p:spTree>
    <p:extLst>
      <p:ext uri="{BB962C8B-B14F-4D97-AF65-F5344CB8AC3E}">
        <p14:creationId xmlns:p14="http://schemas.microsoft.com/office/powerpoint/2010/main" val="37389772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1" dirty="0"/>
              <a:t>Trainer Notes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dirty="0">
              <a:latin typeface="+mj-lt"/>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dirty="0">
              <a:latin typeface="+mj-lt"/>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j-lt"/>
              </a:rPr>
              <a:t>Am I able to clear my mind, be present? Am I calm, emotionally regulated enough to create psychological safety? Being present is prob the hardest thing to do.</a:t>
            </a:r>
            <a:endParaRPr lang="en-US" sz="1200" dirty="0">
              <a:latin typeface="+mj-lt"/>
              <a:cs typeface="Calibri Light"/>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dirty="0">
              <a:latin typeface="+mj-lt"/>
              <a:cs typeface="Calibri Light"/>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j-lt"/>
              </a:rPr>
              <a:t>Can I stay curious to give </a:t>
            </a:r>
            <a:r>
              <a:rPr lang="en-US" altLang="en-US" dirty="0"/>
              <a:t>them a voice? </a:t>
            </a:r>
            <a:r>
              <a:rPr lang="en-US" altLang="en-US" dirty="0" err="1"/>
              <a:t>Adol</a:t>
            </a:r>
            <a:r>
              <a:rPr lang="en-US" altLang="en-US" dirty="0"/>
              <a:t> developmental stage involves self-exploration, finding their identity in the world around them.</a:t>
            </a:r>
            <a:endParaRPr lang="en-US" altLang="en-US" dirty="0">
              <a:cs typeface="Calibri"/>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cs typeface="Calibri"/>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Power struggles come from the reflex of wanting to fix or be right. Not about “winning” if relationship is what truly matters. The conversation should feel like dancing, not wrestling. </a:t>
            </a:r>
            <a:r>
              <a:rPr lang="en-US" altLang="en-US" sz="1200" dirty="0">
                <a:latin typeface="+mj-lt"/>
                <a:cs typeface="Calibri Light"/>
              </a:rPr>
              <a:t>Pushing/pulling too hard increases resistance.</a:t>
            </a:r>
            <a:r>
              <a:rPr lang="en-US" altLang="en-US" dirty="0">
                <a:latin typeface="+mj-lt"/>
                <a:cs typeface="Calibri Light"/>
              </a:rPr>
              <a:t> </a:t>
            </a:r>
            <a:endParaRPr lang="en-US" altLang="en-US" sz="1200" dirty="0">
              <a:latin typeface="+mj-lt"/>
              <a:cs typeface="Calibri Light"/>
            </a:endParaRPr>
          </a:p>
          <a:p>
            <a:endParaRPr lang="en-US" dirty="0"/>
          </a:p>
        </p:txBody>
      </p:sp>
      <p:sp>
        <p:nvSpPr>
          <p:cNvPr id="4" name="Slide Number Placeholder 3"/>
          <p:cNvSpPr>
            <a:spLocks noGrp="1"/>
          </p:cNvSpPr>
          <p:nvPr>
            <p:ph type="sldNum" sz="quarter" idx="5"/>
          </p:nvPr>
        </p:nvSpPr>
        <p:spPr/>
        <p:txBody>
          <a:bodyPr/>
          <a:lstStyle/>
          <a:p>
            <a:fld id="{40186247-DF94-42AB-BFF0-A312ECE559BF}" type="slidenum">
              <a:rPr lang="en-US" smtClean="0"/>
              <a:t>21</a:t>
            </a:fld>
            <a:endParaRPr lang="en-US"/>
          </a:p>
        </p:txBody>
      </p:sp>
    </p:spTree>
    <p:extLst>
      <p:ext uri="{BB962C8B-B14F-4D97-AF65-F5344CB8AC3E}">
        <p14:creationId xmlns:p14="http://schemas.microsoft.com/office/powerpoint/2010/main" val="39497750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EA5E29"/>
              </a:buClr>
              <a:buSzTx/>
              <a:buFont typeface="Arial" panose="020B0604020202020204" pitchFamily="34" charset="0"/>
              <a:buNone/>
              <a:tabLst/>
              <a:defRPr/>
            </a:pPr>
            <a:r>
              <a:rPr lang="en-US" b="1" dirty="0"/>
              <a:t>Trainer Notes</a:t>
            </a:r>
          </a:p>
          <a:p>
            <a:pPr marL="0" indent="0">
              <a:buClr>
                <a:srgbClr val="EA5E29"/>
              </a:buClr>
              <a:buFont typeface="Arial" panose="020B0604020202020204" pitchFamily="34" charset="0"/>
              <a:buNone/>
            </a:pPr>
            <a:endParaRPr lang="en-US" b="0" dirty="0"/>
          </a:p>
          <a:p>
            <a:pPr marL="0" indent="0">
              <a:buClr>
                <a:srgbClr val="EA5E29"/>
              </a:buClr>
              <a:buFont typeface="Arial" panose="020B0604020202020204" pitchFamily="34" charset="0"/>
              <a:buNone/>
            </a:pPr>
            <a:endParaRPr lang="en-US" b="0" dirty="0"/>
          </a:p>
          <a:p>
            <a:pPr marL="0" indent="0">
              <a:buClr>
                <a:srgbClr val="EA5E29"/>
              </a:buClr>
              <a:buFont typeface="Arial" panose="020B0604020202020204" pitchFamily="34" charset="0"/>
              <a:buNone/>
            </a:pPr>
            <a:r>
              <a:rPr lang="en-US" b="0" dirty="0"/>
              <a:t>How would you approach this, to gather insights?</a:t>
            </a:r>
          </a:p>
          <a:p>
            <a:pPr marL="0" indent="0">
              <a:buClr>
                <a:srgbClr val="EA5E29"/>
              </a:buClr>
              <a:buFont typeface="Arial" panose="020B0604020202020204" pitchFamily="34" charset="0"/>
              <a:buNone/>
            </a:pPr>
            <a:r>
              <a:rPr lang="en-US" b="0" dirty="0"/>
              <a:t>Declutter – Curious – Pause the Fix – Open Ended Q</a:t>
            </a:r>
          </a:p>
          <a:p>
            <a:endParaRPr lang="en-US" dirty="0"/>
          </a:p>
        </p:txBody>
      </p:sp>
      <p:sp>
        <p:nvSpPr>
          <p:cNvPr id="4" name="Slide Number Placeholder 3"/>
          <p:cNvSpPr>
            <a:spLocks noGrp="1"/>
          </p:cNvSpPr>
          <p:nvPr>
            <p:ph type="sldNum" sz="quarter" idx="5"/>
          </p:nvPr>
        </p:nvSpPr>
        <p:spPr/>
        <p:txBody>
          <a:bodyPr/>
          <a:lstStyle/>
          <a:p>
            <a:fld id="{42DD23D4-4E0C-4986-A86A-CD4852755234}" type="slidenum">
              <a:rPr lang="en-US" smtClean="0"/>
              <a:t>22</a:t>
            </a:fld>
            <a:endParaRPr lang="en-US"/>
          </a:p>
        </p:txBody>
      </p:sp>
    </p:spTree>
    <p:extLst>
      <p:ext uri="{BB962C8B-B14F-4D97-AF65-F5344CB8AC3E}">
        <p14:creationId xmlns:p14="http://schemas.microsoft.com/office/powerpoint/2010/main" val="10362345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Trainer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If we really commit to building trust, staying curious and listening to young people then we have a foundation for the other times that could be more challenging, but hopefully easier with the foundation of trust!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cs typeface="Calibri"/>
              </a:rPr>
              <a:t>80% relationship focused, no agenda, less talking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cs typeface="Calibri"/>
              </a:rPr>
              <a:t>20% problem solving, still collaborative</a:t>
            </a:r>
            <a:endParaRPr lang="en-US" dirty="0"/>
          </a:p>
        </p:txBody>
      </p:sp>
      <p:sp>
        <p:nvSpPr>
          <p:cNvPr id="4" name="Slide Number Placeholder 3"/>
          <p:cNvSpPr>
            <a:spLocks noGrp="1"/>
          </p:cNvSpPr>
          <p:nvPr>
            <p:ph type="sldNum" sz="quarter" idx="5"/>
          </p:nvPr>
        </p:nvSpPr>
        <p:spPr/>
        <p:txBody>
          <a:bodyPr/>
          <a:lstStyle/>
          <a:p>
            <a:fld id="{664FB216-5CA9-4A9B-B4C0-0457884904ED}" type="slidenum">
              <a:rPr lang="en-US" smtClean="0"/>
              <a:t>23</a:t>
            </a:fld>
            <a:endParaRPr lang="en-US"/>
          </a:p>
        </p:txBody>
      </p:sp>
    </p:spTree>
    <p:extLst>
      <p:ext uri="{BB962C8B-B14F-4D97-AF65-F5344CB8AC3E}">
        <p14:creationId xmlns:p14="http://schemas.microsoft.com/office/powerpoint/2010/main" val="27309791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Trainer Notes</a:t>
            </a:r>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Tie the subject of substance use to what matters most to youth, increasing</a:t>
            </a:r>
            <a:r>
              <a:rPr lang="en-US" dirty="0">
                <a:cs typeface="Calibri" panose="020F0502020204030204"/>
              </a:rPr>
              <a:t> receptivity to the conversation, setting the stage for authentic interaction.</a:t>
            </a:r>
            <a:endParaRPr lang="en-US" dirty="0"/>
          </a:p>
          <a:p>
            <a:pPr marL="171450" indent="-171450">
              <a:buFont typeface="Arial" panose="020B0604020202020204" pitchFamily="34" charset="0"/>
              <a:buChar char="•"/>
            </a:pPr>
            <a:r>
              <a:rPr lang="en-US" dirty="0"/>
              <a:t>May be more than one thing that matters, may be more than one frame that resonates. Weave them through conversation, paying attention to where the youth responds, return to them periodically to shape and connect the conversation.</a:t>
            </a:r>
            <a:endParaRPr lang="en-US" dirty="0">
              <a:cs typeface="Calibri"/>
            </a:endParaRPr>
          </a:p>
          <a:p>
            <a:pPr marL="628650" lvl="1" indent="-171450">
              <a:buFont typeface="Arial,Sans-Serif" panose="020B0604020202020204" pitchFamily="34" charset="0"/>
              <a:buChar char="•"/>
            </a:pPr>
            <a:r>
              <a:rPr lang="en-US" u="sng" dirty="0"/>
              <a:t>The Future</a:t>
            </a:r>
            <a:r>
              <a:rPr lang="en-US" dirty="0"/>
              <a:t> and </a:t>
            </a:r>
            <a:r>
              <a:rPr lang="en-US" u="sng" dirty="0"/>
              <a:t>Risk of Addiction</a:t>
            </a:r>
            <a:r>
              <a:rPr lang="en-US" dirty="0"/>
              <a:t> resonated across the widest range of middle and high school youth. This is recommended when communicating broadly (e.g., via social media or advertising) or if there is limited time, though it is important to gather insights for framing when possible.</a:t>
            </a:r>
          </a:p>
          <a:p>
            <a:pPr marL="628650" lvl="1" indent="-171450">
              <a:buFont typeface="Arial,Sans-Serif" panose="020B0604020202020204" pitchFamily="34" charset="0"/>
              <a:buChar char="•"/>
            </a:pPr>
            <a:r>
              <a:rPr lang="en-US" i="1" u="sng" dirty="0"/>
              <a:t>The Future</a:t>
            </a:r>
            <a:r>
              <a:rPr lang="en-US" i="1" dirty="0"/>
              <a:t> message: </a:t>
            </a:r>
            <a:r>
              <a:rPr lang="en-US" dirty="0"/>
              <a:t>85% of middle schoolers and 82% of high schoolers identified the future as one of the top reasons not to use.</a:t>
            </a:r>
          </a:p>
          <a:p>
            <a:pPr marL="628650" lvl="1" indent="-171450">
              <a:buFont typeface="Arial,Sans-Serif" panose="020B0604020202020204" pitchFamily="34" charset="0"/>
              <a:buChar char="•"/>
            </a:pPr>
            <a:r>
              <a:rPr lang="en-US" i="1" u="sng" dirty="0"/>
              <a:t>Risk of Addiction</a:t>
            </a:r>
            <a:r>
              <a:rPr lang="en-US" i="1" dirty="0"/>
              <a:t> message: </a:t>
            </a:r>
            <a:r>
              <a:rPr lang="en-US" dirty="0"/>
              <a:t>77% of youth identify risk of addiction as a convincing message they might hear from a provider.</a:t>
            </a:r>
            <a:endParaRPr lang="en-US" dirty="0">
              <a:cs typeface="Calibri"/>
            </a:endParaRPr>
          </a:p>
          <a:p>
            <a:pPr marL="171450" marR="0" indent="-171450">
              <a:spcBef>
                <a:spcPts val="0"/>
              </a:spcBef>
              <a:spcAft>
                <a:spcPts val="0"/>
              </a:spcAft>
              <a:buFont typeface="Arial" panose="020B0604020202020204" pitchFamily="34" charset="0"/>
              <a:buChar char="•"/>
            </a:pPr>
            <a:endParaRPr lang="en-US" dirty="0">
              <a:cs typeface="Calibri"/>
            </a:endParaRPr>
          </a:p>
          <a:p>
            <a:pPr marL="0" marR="0">
              <a:spcBef>
                <a:spcPts val="0"/>
              </a:spcBef>
              <a:spcAft>
                <a:spcPts val="0"/>
              </a:spcAft>
            </a:pPr>
            <a:endParaRPr lang="en-US" dirty="0"/>
          </a:p>
          <a:p>
            <a:endParaRPr lang="en-US" dirty="0">
              <a:cs typeface="Calibri" panose="020F0502020204030204"/>
            </a:endParaRPr>
          </a:p>
          <a:p>
            <a:pPr marL="171450" indent="-171450">
              <a:buFont typeface="Arial" panose="020B0604020202020204" pitchFamily="34" charset="0"/>
              <a:buChar cha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4FB216-5CA9-4A9B-B4C0-045788490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6437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Sans-Serif" panose="020B0604020202020204" pitchFamily="34" charset="0"/>
              <a:buNone/>
              <a:tabLst/>
              <a:defRPr/>
            </a:pPr>
            <a:r>
              <a:rPr lang="en-US" b="1" dirty="0"/>
              <a:t>Trainer Notes</a:t>
            </a:r>
          </a:p>
          <a:p>
            <a:pPr marL="171450" marR="0" lvl="0" indent="-171450" algn="l" defTabSz="914400" rtl="0" eaLnBrk="1" fontAlgn="auto" latinLnBrk="0" hangingPunct="1">
              <a:lnSpc>
                <a:spcPct val="100000"/>
              </a:lnSpc>
              <a:spcBef>
                <a:spcPts val="0"/>
              </a:spcBef>
              <a:spcAft>
                <a:spcPts val="0"/>
              </a:spcAft>
              <a:buClrTx/>
              <a:buSzTx/>
              <a:buFont typeface="Arial,Sans-Serif"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lang="en-US" dirty="0"/>
              <a:t>Message testing in 2021 with youth found these were most effective. We encourage you to tailor the framing as needed!</a:t>
            </a:r>
          </a:p>
          <a:p>
            <a:pPr marL="628650" lvl="1" indent="-171450">
              <a:buFont typeface="Arial,Sans-Serif" panose="020B0604020202020204" pitchFamily="34" charset="0"/>
              <a:buChar char="•"/>
              <a:defRPr/>
            </a:pPr>
            <a:r>
              <a:rPr lang="en-US" u="sng" dirty="0"/>
              <a:t>The Future</a:t>
            </a:r>
            <a:r>
              <a:rPr lang="en-US" dirty="0"/>
              <a:t> and </a:t>
            </a:r>
            <a:r>
              <a:rPr lang="en-US" u="sng" dirty="0"/>
              <a:t>Risk of Addiction</a:t>
            </a:r>
            <a:r>
              <a:rPr lang="en-US" dirty="0"/>
              <a:t> resonated across the widest range of middle and high school youth. This is recommended when communicating broadly (e.g., via social media or advertising) or if there is limited time, though it is important to gather insights for framing when possible.</a:t>
            </a:r>
            <a:endParaRPr lang="en-US" dirty="0">
              <a:cs typeface="Calibri"/>
            </a:endParaRPr>
          </a:p>
          <a:p>
            <a:pPr marL="628650" lvl="1" indent="-171450">
              <a:buFont typeface="Arial,Sans-Serif" panose="020B0604020202020204" pitchFamily="34" charset="0"/>
              <a:buChar char="•"/>
              <a:defRPr/>
            </a:pPr>
            <a:r>
              <a:rPr lang="en-US" i="1" u="sng" dirty="0"/>
              <a:t>The Future</a:t>
            </a:r>
            <a:r>
              <a:rPr lang="en-US" i="1" dirty="0"/>
              <a:t> message: </a:t>
            </a:r>
            <a:r>
              <a:rPr lang="en-US" dirty="0"/>
              <a:t>85% of middle schoolers and 82% of high schoolers identified the future as one of the top reasons not to use.</a:t>
            </a:r>
            <a:endParaRPr lang="en-US" dirty="0">
              <a:cs typeface="Calibri"/>
            </a:endParaRPr>
          </a:p>
          <a:p>
            <a:pPr marL="628650" lvl="1" indent="-171450">
              <a:buFont typeface="Arial,Sans-Serif" panose="020B0604020202020204" pitchFamily="34" charset="0"/>
              <a:buChar char="•"/>
              <a:defRPr/>
            </a:pPr>
            <a:r>
              <a:rPr lang="en-US" i="1" u="sng" dirty="0"/>
              <a:t>Risk of Addiction</a:t>
            </a:r>
            <a:r>
              <a:rPr lang="en-US" i="1" dirty="0"/>
              <a:t> message: </a:t>
            </a:r>
            <a:r>
              <a:rPr lang="en-US" dirty="0"/>
              <a:t>77% of youth identify risk of addiction as a convincing message they might hear from a provider.</a:t>
            </a:r>
            <a:endParaRPr lang="en-US" dirty="0">
              <a:cs typeface="Calibri"/>
            </a:endParaRPr>
          </a:p>
          <a:p>
            <a:pPr marL="628650" lvl="1" indent="-171450">
              <a:buFont typeface="Arial,Sans-Serif" panose="020B0604020202020204" pitchFamily="34" charset="0"/>
              <a:buChar char="•"/>
              <a:defRPr/>
            </a:pPr>
            <a:r>
              <a:rPr lang="en-US" i="1" u="sng" dirty="0"/>
              <a:t>Relationships</a:t>
            </a:r>
            <a:r>
              <a:rPr lang="en-US" i="1" dirty="0"/>
              <a:t> messages</a:t>
            </a:r>
            <a:r>
              <a:rPr lang="en-US" dirty="0"/>
              <a:t>: Note the difference in the Relationships message by age. While middle school youth care very much about not disappointing the people in their lives, high school youth respond better to the idea of making the people they care about proud.</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42DD23D4-4E0C-4986-A86A-CD4852755234}" type="slidenum">
              <a:rPr lang="en-US" smtClean="0"/>
              <a:t>25</a:t>
            </a:fld>
            <a:endParaRPr lang="en-US"/>
          </a:p>
        </p:txBody>
      </p:sp>
    </p:spTree>
    <p:extLst>
      <p:ext uri="{BB962C8B-B14F-4D97-AF65-F5344CB8AC3E}">
        <p14:creationId xmlns:p14="http://schemas.microsoft.com/office/powerpoint/2010/main" val="28987628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Trainer Notes</a:t>
            </a:r>
          </a:p>
          <a:p>
            <a:pPr marL="0" indent="0">
              <a:buFont typeface="Arial" panose="020B0604020202020204" pitchFamily="34" charset="0"/>
              <a:buNone/>
              <a:defRPr/>
            </a:pPr>
            <a:endParaRPr lang="en-US" b="0" dirty="0"/>
          </a:p>
          <a:p>
            <a:pPr marL="0" indent="0">
              <a:buFont typeface="Arial" panose="020B0604020202020204" pitchFamily="34" charset="0"/>
              <a:buNone/>
              <a:defRPr/>
            </a:pPr>
            <a:endParaRPr lang="en-US" b="0" dirty="0"/>
          </a:p>
          <a:p>
            <a:pPr marL="0" indent="0">
              <a:buFont typeface="Arial" panose="020B0604020202020204" pitchFamily="34" charset="0"/>
              <a:buNone/>
              <a:defRPr/>
            </a:pPr>
            <a:r>
              <a:rPr lang="en-US" b="0" dirty="0"/>
              <a:t>This is a sample of some statements youth found convincing. </a:t>
            </a:r>
            <a:r>
              <a:rPr lang="en-US" b="0" i="1" u="sng" dirty="0"/>
              <a:t>Many additional messages can be found at</a:t>
            </a:r>
            <a:r>
              <a:rPr lang="en-US" b="0" i="1" dirty="0"/>
              <a:t>: </a:t>
            </a:r>
            <a:r>
              <a:rPr lang="en-US" b="0" i="1" dirty="0">
                <a:hlinkClick r:id="rId3"/>
              </a:rPr>
              <a:t>https://www.thenationalcouncil.org/wp-content/uploads/2021/11/A-Communication-Pathway-for-Providers-2022-10-21.pdf</a:t>
            </a:r>
            <a:endParaRPr lang="en-US" dirty="0"/>
          </a:p>
          <a:p>
            <a:pPr>
              <a:buFont typeface="Arial" panose="020B0604020202020204" pitchFamily="34" charset="0"/>
              <a:defRPr/>
            </a:pPr>
            <a:endParaRPr lang="en-US" i="1" dirty="0">
              <a:cs typeface="Calibri"/>
            </a:endParaRPr>
          </a:p>
          <a:p>
            <a:pPr marL="171450" indent="-171450">
              <a:buFont typeface="Arial" panose="020B0604020202020204" pitchFamily="34" charset="0"/>
              <a:buChar char="•"/>
              <a:defRPr/>
            </a:pPr>
            <a:r>
              <a:rPr lang="en-US" b="0" dirty="0"/>
              <a:t>Young people indicated wanting </a:t>
            </a:r>
            <a:r>
              <a:rPr lang="en-US" b="1" dirty="0"/>
              <a:t>facts without judgement and wanting acknowledgement of harm reduction</a:t>
            </a:r>
            <a:r>
              <a:rPr lang="en-US" b="0" dirty="0"/>
              <a:t>.</a:t>
            </a:r>
            <a:r>
              <a:rPr lang="en-US" b="0" dirty="0">
                <a:latin typeface="Calibri"/>
                <a:cs typeface="Calibri"/>
              </a:rPr>
              <a:t> </a:t>
            </a:r>
          </a:p>
          <a:p>
            <a:pPr marL="171450" indent="-171450">
              <a:buFont typeface="Arial" panose="020B0604020202020204" pitchFamily="34" charset="0"/>
              <a:buChar char="•"/>
              <a:defRPr/>
            </a:pPr>
            <a:r>
              <a:rPr lang="en-US" b="0" dirty="0">
                <a:latin typeface="Calibri"/>
                <a:cs typeface="Calibri"/>
              </a:rPr>
              <a:t>Youth noted that </a:t>
            </a:r>
            <a:r>
              <a:rPr lang="en-US" b="1" dirty="0">
                <a:latin typeface="Calibri"/>
                <a:cs typeface="Calibri"/>
              </a:rPr>
              <a:t>asking permission before making the case</a:t>
            </a:r>
            <a:r>
              <a:rPr lang="en-US" b="0" dirty="0">
                <a:latin typeface="Calibri"/>
                <a:cs typeface="Calibri"/>
              </a:rPr>
              <a:t> was an important way to build trust.</a:t>
            </a:r>
            <a:r>
              <a:rPr lang="en-US" dirty="0">
                <a:latin typeface="Calibri"/>
                <a:cs typeface="Calibri"/>
              </a:rPr>
              <a:t> </a:t>
            </a:r>
            <a:endParaRPr lang="en-US" b="0" dirty="0">
              <a:latin typeface="Calibri"/>
              <a:cs typeface="Calibri"/>
            </a:endParaRPr>
          </a:p>
          <a:p>
            <a:pPr>
              <a:defRPr/>
            </a:pPr>
            <a:endParaRPr lang="en-US" dirty="0">
              <a:latin typeface="Calibri Light" panose="020F0302020204030204"/>
              <a:cs typeface="Calibri Light" panose="020F0302020204030204"/>
            </a:endParaRPr>
          </a:p>
          <a:p>
            <a:endParaRPr lang="en-US" dirty="0"/>
          </a:p>
        </p:txBody>
      </p:sp>
      <p:sp>
        <p:nvSpPr>
          <p:cNvPr id="4" name="Slide Number Placeholder 3"/>
          <p:cNvSpPr>
            <a:spLocks noGrp="1"/>
          </p:cNvSpPr>
          <p:nvPr>
            <p:ph type="sldNum" sz="quarter" idx="5"/>
          </p:nvPr>
        </p:nvSpPr>
        <p:spPr/>
        <p:txBody>
          <a:bodyPr/>
          <a:lstStyle/>
          <a:p>
            <a:fld id="{42DD23D4-4E0C-4986-A86A-CD4852755234}" type="slidenum">
              <a:rPr lang="en-US" smtClean="0"/>
              <a:t>26</a:t>
            </a:fld>
            <a:endParaRPr lang="en-US"/>
          </a:p>
        </p:txBody>
      </p:sp>
    </p:spTree>
    <p:extLst>
      <p:ext uri="{BB962C8B-B14F-4D97-AF65-F5344CB8AC3E}">
        <p14:creationId xmlns:p14="http://schemas.microsoft.com/office/powerpoint/2010/main" val="10619571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Trainer Notes</a:t>
            </a:r>
          </a:p>
          <a:p>
            <a:endParaRPr lang="en-US" dirty="0"/>
          </a:p>
          <a:p>
            <a:endParaRPr lang="en-US" dirty="0"/>
          </a:p>
          <a:p>
            <a:r>
              <a:rPr lang="en-US" dirty="0"/>
              <a:t>Ideally, end the conversation with a suggestion of a next step or action. Youth said these were the most compelling actions.</a:t>
            </a:r>
            <a:endParaRPr lang="en-US" dirty="0">
              <a:cs typeface="Calibri"/>
            </a:endParaRPr>
          </a:p>
          <a:p>
            <a:r>
              <a:rPr lang="en-US" dirty="0">
                <a:latin typeface="Calibri"/>
                <a:ea typeface="Arial" panose="020B0604020202020204" pitchFamily="34" charset="0"/>
                <a:cs typeface="Calibri"/>
              </a:rPr>
              <a:t>Note: The ones with asterisks (*) resonated particularly well with middle school youth.</a:t>
            </a:r>
          </a:p>
          <a:p>
            <a:pPr marL="285750" indent="-285750">
              <a:spcBef>
                <a:spcPts val="200"/>
              </a:spcBef>
              <a:spcAft>
                <a:spcPts val="200"/>
              </a:spcAft>
              <a:buFont typeface="Arial" panose="020B0604020202020204" pitchFamily="34" charset="0"/>
              <a:buChar char="•"/>
            </a:pPr>
            <a:r>
              <a:rPr lang="en-US" u="sng" dirty="0">
                <a:latin typeface="Arial"/>
                <a:ea typeface="Arial" panose="020B0604020202020204" pitchFamily="34" charset="0"/>
                <a:cs typeface="Arial"/>
              </a:rPr>
              <a:t>Stress</a:t>
            </a:r>
            <a:r>
              <a:rPr lang="en-US" dirty="0">
                <a:latin typeface="Arial"/>
                <a:ea typeface="Arial" panose="020B0604020202020204" pitchFamily="34" charset="0"/>
                <a:cs typeface="Arial"/>
              </a:rPr>
              <a:t> - Tie</a:t>
            </a:r>
            <a:r>
              <a:rPr lang="en-US" sz="1200" dirty="0">
                <a:effectLst/>
                <a:latin typeface="Arial"/>
                <a:ea typeface="Arial" panose="020B0604020202020204" pitchFamily="34" charset="0"/>
                <a:cs typeface="Arial"/>
              </a:rPr>
              <a:t> the suggested action to opportunities in the community or at the yo</a:t>
            </a:r>
            <a:r>
              <a:rPr lang="en-US" sz="1200" dirty="0">
                <a:solidFill>
                  <a:srgbClr val="000000"/>
                </a:solidFill>
                <a:effectLst/>
                <a:latin typeface="Arial"/>
                <a:ea typeface="Arial" panose="020B0604020202020204" pitchFamily="34" charset="0"/>
                <a:cs typeface="Arial"/>
              </a:rPr>
              <a:t>uth’s school (e.g., music program, nearby forest or park, art classes).</a:t>
            </a:r>
            <a:endParaRPr lang="en-US" sz="1200" dirty="0">
              <a:effectLst/>
              <a:latin typeface="Arial"/>
              <a:ea typeface="Arial" panose="020B0604020202020204" pitchFamily="34" charset="0"/>
              <a:cs typeface="Arial"/>
            </a:endParaRPr>
          </a:p>
          <a:p>
            <a:pPr marL="285750" indent="-285750">
              <a:spcBef>
                <a:spcPts val="200"/>
              </a:spcBef>
              <a:spcAft>
                <a:spcPts val="200"/>
              </a:spcAft>
              <a:buFont typeface="Arial" panose="020B0604020202020204" pitchFamily="34" charset="0"/>
              <a:buChar char="•"/>
            </a:pPr>
            <a:r>
              <a:rPr lang="en-US" u="sng" dirty="0">
                <a:latin typeface="Arial"/>
                <a:ea typeface="Arial" panose="020B0604020202020204" pitchFamily="34" charset="0"/>
                <a:cs typeface="Arial"/>
              </a:rPr>
              <a:t>Commitment</a:t>
            </a:r>
            <a:r>
              <a:rPr lang="en-US" dirty="0">
                <a:latin typeface="Arial"/>
                <a:ea typeface="Arial" panose="020B0604020202020204" pitchFamily="34" charset="0"/>
                <a:cs typeface="Arial"/>
              </a:rPr>
              <a:t> - Consider</a:t>
            </a:r>
            <a:r>
              <a:rPr lang="en-US" sz="1200" dirty="0">
                <a:effectLst/>
                <a:latin typeface="Arial"/>
                <a:ea typeface="Arial" panose="020B0604020202020204" pitchFamily="34" charset="0"/>
                <a:cs typeface="Arial"/>
              </a:rPr>
              <a:t> a physical or virtual pledge form that youth can sign.</a:t>
            </a:r>
          </a:p>
          <a:p>
            <a:pPr marL="285750" indent="-285750">
              <a:spcBef>
                <a:spcPts val="200"/>
              </a:spcBef>
              <a:spcAft>
                <a:spcPts val="200"/>
              </a:spcAft>
              <a:buFont typeface="Arial" panose="020B0604020202020204" pitchFamily="34" charset="0"/>
              <a:buChar char="•"/>
            </a:pPr>
            <a:r>
              <a:rPr lang="en-US" u="sng" dirty="0">
                <a:solidFill>
                  <a:srgbClr val="000000"/>
                </a:solidFill>
                <a:latin typeface="Arial"/>
                <a:ea typeface="Arial" panose="020B0604020202020204" pitchFamily="34" charset="0"/>
                <a:cs typeface="Arial"/>
              </a:rPr>
              <a:t>Friends</a:t>
            </a:r>
            <a:r>
              <a:rPr lang="en-US" dirty="0">
                <a:solidFill>
                  <a:srgbClr val="000000"/>
                </a:solidFill>
                <a:latin typeface="Arial"/>
                <a:ea typeface="Arial" panose="020B0604020202020204" pitchFamily="34" charset="0"/>
                <a:cs typeface="Arial"/>
              </a:rPr>
              <a:t> - Suggest</a:t>
            </a:r>
            <a:r>
              <a:rPr lang="en-US" sz="1200" dirty="0">
                <a:solidFill>
                  <a:srgbClr val="000000"/>
                </a:solidFill>
                <a:effectLst/>
                <a:latin typeface="Arial"/>
                <a:ea typeface="Arial" panose="020B0604020202020204" pitchFamily="34" charset="0"/>
                <a:cs typeface="Arial"/>
              </a:rPr>
              <a:t> ways youth might be able to broach the conversation with their friends.</a:t>
            </a:r>
            <a:endParaRPr lang="en-US" sz="1200" dirty="0">
              <a:effectLst/>
              <a:latin typeface="Arial"/>
              <a:ea typeface="Arial" panose="020B0604020202020204" pitchFamily="34" charset="0"/>
              <a:cs typeface="Arial"/>
            </a:endParaRPr>
          </a:p>
          <a:p>
            <a:pPr marL="285750" indent="-285750">
              <a:spcBef>
                <a:spcPts val="200"/>
              </a:spcBef>
              <a:spcAft>
                <a:spcPts val="200"/>
              </a:spcAft>
              <a:buFont typeface="Arial" panose="020B0604020202020204" pitchFamily="34" charset="0"/>
              <a:buChar char="•"/>
            </a:pPr>
            <a:r>
              <a:rPr lang="en-US" u="sng" dirty="0">
                <a:latin typeface="Arial"/>
                <a:ea typeface="Arial" panose="020B0604020202020204" pitchFamily="34" charset="0"/>
                <a:cs typeface="Arial"/>
              </a:rPr>
              <a:t>Educate self</a:t>
            </a:r>
            <a:r>
              <a:rPr lang="en-US" dirty="0">
                <a:latin typeface="Arial"/>
                <a:ea typeface="Arial" panose="020B0604020202020204" pitchFamily="34" charset="0"/>
                <a:cs typeface="Arial"/>
              </a:rPr>
              <a:t> - Refer</a:t>
            </a:r>
            <a:r>
              <a:rPr lang="en-US" sz="1200" dirty="0">
                <a:effectLst/>
                <a:latin typeface="Arial"/>
                <a:ea typeface="Arial" panose="020B0604020202020204" pitchFamily="34" charset="0"/>
                <a:cs typeface="Arial"/>
              </a:rPr>
              <a:t> to your website or another resource. There are s</a:t>
            </a:r>
            <a:r>
              <a:rPr lang="en-US" dirty="0">
                <a:latin typeface="Arial"/>
                <a:ea typeface="Arial" panose="020B0604020202020204" pitchFamily="34" charset="0"/>
                <a:cs typeface="Arial"/>
              </a:rPr>
              <a:t>ample</a:t>
            </a:r>
            <a:r>
              <a:rPr lang="en-US" sz="1200" dirty="0">
                <a:effectLst/>
                <a:latin typeface="Arial"/>
                <a:ea typeface="Arial" panose="020B0604020202020204" pitchFamily="34" charset="0"/>
                <a:cs typeface="Arial"/>
              </a:rPr>
              <a:t> communication resources </a:t>
            </a:r>
            <a:r>
              <a:rPr lang="en-US" dirty="0">
                <a:latin typeface="Arial"/>
                <a:ea typeface="Arial" panose="020B0604020202020204" pitchFamily="34" charset="0"/>
                <a:cs typeface="Arial"/>
              </a:rPr>
              <a:t>in</a:t>
            </a:r>
            <a:r>
              <a:rPr lang="en-US" sz="1200" dirty="0">
                <a:effectLst/>
                <a:latin typeface="Arial"/>
                <a:ea typeface="Arial" panose="020B0604020202020204" pitchFamily="34" charset="0"/>
                <a:cs typeface="Arial"/>
              </a:rPr>
              <a:t> the Getting Candid </a:t>
            </a:r>
            <a:r>
              <a:rPr lang="en-US" sz="1200" dirty="0">
                <a:effectLst/>
                <a:highlight>
                  <a:srgbClr val="FFFF00"/>
                </a:highlight>
                <a:latin typeface="Arial"/>
                <a:ea typeface="Arial" panose="020B0604020202020204" pitchFamily="34" charset="0"/>
                <a:cs typeface="Arial"/>
              </a:rPr>
              <a:t>toolkit</a:t>
            </a:r>
            <a:r>
              <a:rPr lang="en-US" sz="1200" dirty="0">
                <a:solidFill>
                  <a:srgbClr val="FF0000"/>
                </a:solidFill>
                <a:effectLst/>
                <a:highlight>
                  <a:srgbClr val="FFFF00"/>
                </a:highlight>
                <a:latin typeface="Arial"/>
                <a:ea typeface="Arial" panose="020B0604020202020204" pitchFamily="34" charset="0"/>
                <a:cs typeface="Arial"/>
              </a:rPr>
              <a:t>.</a:t>
            </a:r>
            <a:endParaRPr lang="en-US" sz="1200" dirty="0">
              <a:effectLst/>
              <a:latin typeface="Arial"/>
              <a:ea typeface="Arial" panose="020B0604020202020204" pitchFamily="34" charset="0"/>
              <a:cs typeface="Arial"/>
            </a:endParaRPr>
          </a:p>
          <a:p>
            <a:pPr marL="285750" indent="-285750">
              <a:spcBef>
                <a:spcPts val="200"/>
              </a:spcBef>
              <a:spcAft>
                <a:spcPts val="200"/>
              </a:spcAft>
              <a:buFont typeface="Arial" panose="020B0604020202020204" pitchFamily="34" charset="0"/>
              <a:buChar char="•"/>
            </a:pPr>
            <a:r>
              <a:rPr lang="en-US" u="sng" dirty="0">
                <a:solidFill>
                  <a:srgbClr val="000000"/>
                </a:solidFill>
                <a:latin typeface="Arial"/>
                <a:ea typeface="Arial" panose="020B0604020202020204" pitchFamily="34" charset="0"/>
                <a:cs typeface="Arial"/>
              </a:rPr>
              <a:t>Talk</a:t>
            </a:r>
            <a:r>
              <a:rPr lang="en-US" dirty="0">
                <a:solidFill>
                  <a:srgbClr val="000000"/>
                </a:solidFill>
                <a:latin typeface="Arial"/>
                <a:ea typeface="Arial" panose="020B0604020202020204" pitchFamily="34" charset="0"/>
                <a:cs typeface="Arial"/>
              </a:rPr>
              <a:t> - Brainstorm</a:t>
            </a:r>
            <a:r>
              <a:rPr lang="en-US" sz="1200" dirty="0">
                <a:solidFill>
                  <a:srgbClr val="000000"/>
                </a:solidFill>
                <a:effectLst/>
                <a:latin typeface="Arial"/>
                <a:ea typeface="Arial" panose="020B0604020202020204" pitchFamily="34" charset="0"/>
                <a:cs typeface="Arial"/>
              </a:rPr>
              <a:t> with the youth about the adults they trust (e.g., teacher or counselor, minister, coach).</a:t>
            </a:r>
            <a:endParaRPr lang="en-US" sz="1200" dirty="0">
              <a:effectLst/>
              <a:latin typeface="Arial"/>
              <a:ea typeface="Arial" panose="020B0604020202020204" pitchFamily="34" charset="0"/>
              <a:cs typeface="Arial"/>
            </a:endParaRPr>
          </a:p>
          <a:p>
            <a:endParaRPr lang="en-US" dirty="0"/>
          </a:p>
          <a:p>
            <a:endParaRPr lang="en-US" dirty="0"/>
          </a:p>
        </p:txBody>
      </p:sp>
      <p:sp>
        <p:nvSpPr>
          <p:cNvPr id="4" name="Slide Number Placeholder 3"/>
          <p:cNvSpPr>
            <a:spLocks noGrp="1"/>
          </p:cNvSpPr>
          <p:nvPr>
            <p:ph type="sldNum" sz="quarter" idx="5"/>
          </p:nvPr>
        </p:nvSpPr>
        <p:spPr/>
        <p:txBody>
          <a:bodyPr/>
          <a:lstStyle/>
          <a:p>
            <a:fld id="{42DD23D4-4E0C-4986-A86A-CD4852755234}" type="slidenum">
              <a:rPr lang="en-US" smtClean="0"/>
              <a:t>27</a:t>
            </a:fld>
            <a:endParaRPr lang="en-US"/>
          </a:p>
        </p:txBody>
      </p:sp>
    </p:spTree>
    <p:extLst>
      <p:ext uri="{BB962C8B-B14F-4D97-AF65-F5344CB8AC3E}">
        <p14:creationId xmlns:p14="http://schemas.microsoft.com/office/powerpoint/2010/main" val="18302499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Trainer Notes</a:t>
            </a:r>
          </a:p>
          <a:p>
            <a:endParaRPr lang="en-US" dirty="0"/>
          </a:p>
          <a:p>
            <a:r>
              <a:rPr lang="en-US" dirty="0"/>
              <a:t>https://www.youtube.com/watch?v=IOaK-VOcU3M</a:t>
            </a:r>
          </a:p>
        </p:txBody>
      </p:sp>
      <p:sp>
        <p:nvSpPr>
          <p:cNvPr id="4" name="Slide Number Placeholder 3"/>
          <p:cNvSpPr>
            <a:spLocks noGrp="1"/>
          </p:cNvSpPr>
          <p:nvPr>
            <p:ph type="sldNum" sz="quarter" idx="5"/>
          </p:nvPr>
        </p:nvSpPr>
        <p:spPr/>
        <p:txBody>
          <a:bodyPr/>
          <a:lstStyle/>
          <a:p>
            <a:fld id="{42DD23D4-4E0C-4986-A86A-CD4852755234}" type="slidenum">
              <a:rPr lang="en-US" smtClean="0"/>
              <a:t>28</a:t>
            </a:fld>
            <a:endParaRPr lang="en-US"/>
          </a:p>
        </p:txBody>
      </p:sp>
    </p:spTree>
    <p:extLst>
      <p:ext uri="{BB962C8B-B14F-4D97-AF65-F5344CB8AC3E}">
        <p14:creationId xmlns:p14="http://schemas.microsoft.com/office/powerpoint/2010/main" val="9883703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169"/>
              </a:spcAft>
              <a:buClrTx/>
              <a:buSzTx/>
              <a:buFontTx/>
              <a:buNone/>
              <a:tabLst/>
              <a:defRPr/>
            </a:pPr>
            <a:r>
              <a:rPr lang="en-US" b="1" dirty="0"/>
              <a:t>Trainer Notes</a:t>
            </a:r>
          </a:p>
          <a:p>
            <a:pPr>
              <a:lnSpc>
                <a:spcPct val="150000"/>
              </a:lnSpc>
              <a:spcAft>
                <a:spcPts val="169"/>
              </a:spcAft>
            </a:pPr>
            <a:endParaRPr lang="en-US" dirty="0">
              <a:latin typeface="+mj-lt"/>
            </a:endParaRPr>
          </a:p>
          <a:p>
            <a:pPr>
              <a:lnSpc>
                <a:spcPct val="150000"/>
              </a:lnSpc>
              <a:spcAft>
                <a:spcPts val="169"/>
              </a:spcAft>
            </a:pPr>
            <a:endParaRPr lang="en-US" dirty="0">
              <a:latin typeface="+mj-lt"/>
            </a:endParaRPr>
          </a:p>
          <a:p>
            <a:pPr>
              <a:lnSpc>
                <a:spcPct val="150000"/>
              </a:lnSpc>
              <a:spcAft>
                <a:spcPts val="169"/>
              </a:spcAft>
            </a:pPr>
            <a:r>
              <a:rPr lang="en-US" dirty="0">
                <a:latin typeface="+mj-lt"/>
              </a:rPr>
              <a:t>Go through site live - There are more</a:t>
            </a:r>
            <a:r>
              <a:rPr lang="en-US" sz="1200" dirty="0">
                <a:latin typeface="+mj-lt"/>
              </a:rPr>
              <a:t> than 140 </a:t>
            </a:r>
            <a:r>
              <a:rPr lang="en-US" dirty="0">
                <a:latin typeface="+mj-lt"/>
              </a:rPr>
              <a:t>resources </a:t>
            </a:r>
            <a:r>
              <a:rPr lang="en-US" sz="1200" dirty="0">
                <a:latin typeface="+mj-lt"/>
              </a:rPr>
              <a:t>to choose from! All are free to </a:t>
            </a:r>
            <a:r>
              <a:rPr lang="en-US" dirty="0">
                <a:latin typeface="+mj-lt"/>
              </a:rPr>
              <a:t>use, though source</a:t>
            </a:r>
            <a:r>
              <a:rPr lang="en-US" sz="1200" dirty="0">
                <a:latin typeface="+mj-lt"/>
              </a:rPr>
              <a:t> acknowledgement is appreciated.</a:t>
            </a:r>
            <a:endParaRPr lang="en-US" sz="1200" dirty="0">
              <a:latin typeface="+mj-lt"/>
              <a:cs typeface="Calibri Light" panose="020F0302020204030204"/>
            </a:endParaRPr>
          </a:p>
        </p:txBody>
      </p:sp>
      <p:sp>
        <p:nvSpPr>
          <p:cNvPr id="4" name="Slide Number Placeholder 3"/>
          <p:cNvSpPr>
            <a:spLocks noGrp="1"/>
          </p:cNvSpPr>
          <p:nvPr>
            <p:ph type="sldNum" sz="quarter" idx="5"/>
          </p:nvPr>
        </p:nvSpPr>
        <p:spPr/>
        <p:txBody>
          <a:bodyPr/>
          <a:lstStyle/>
          <a:p>
            <a:fld id="{42DD23D4-4E0C-4986-A86A-CD4852755234}" type="slidenum">
              <a:rPr lang="en-US" smtClean="0"/>
              <a:t>29</a:t>
            </a:fld>
            <a:endParaRPr lang="en-US"/>
          </a:p>
        </p:txBody>
      </p:sp>
    </p:spTree>
    <p:extLst>
      <p:ext uri="{BB962C8B-B14F-4D97-AF65-F5344CB8AC3E}">
        <p14:creationId xmlns:p14="http://schemas.microsoft.com/office/powerpoint/2010/main" val="1951477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r>
              <a:rPr lang="en-US" dirty="0"/>
              <a:t>We are a membership organization founded in 1969, driving policy &amp; social change on behalf of more than 3000 MH and SU </a:t>
            </a:r>
            <a:r>
              <a:rPr lang="en-US" dirty="0" err="1"/>
              <a:t>tx</a:t>
            </a:r>
            <a:r>
              <a:rPr lang="en-US" dirty="0"/>
              <a:t> orgs.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i="0" dirty="0">
              <a:solidFill>
                <a:srgbClr val="333333"/>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0" dirty="0">
                <a:solidFill>
                  <a:srgbClr val="333333"/>
                </a:solidFill>
                <a:effectLst/>
                <a:latin typeface="Roboto" panose="02000000000000000000" pitchFamily="2" charset="0"/>
              </a:rPr>
              <a:t>Mental wellbeing = thriving regardless of a MH or SU challenge.</a:t>
            </a:r>
            <a:endParaRPr lang="en-US" dirty="0"/>
          </a:p>
        </p:txBody>
      </p:sp>
      <p:sp>
        <p:nvSpPr>
          <p:cNvPr id="4" name="Slide Number Placeholder 3"/>
          <p:cNvSpPr>
            <a:spLocks noGrp="1"/>
          </p:cNvSpPr>
          <p:nvPr>
            <p:ph type="sldNum" sz="quarter" idx="5"/>
          </p:nvPr>
        </p:nvSpPr>
        <p:spPr/>
        <p:txBody>
          <a:bodyPr/>
          <a:lstStyle/>
          <a:p>
            <a:fld id="{88579F4C-C087-4FAD-8799-19851F4F0869}" type="slidenum">
              <a:rPr lang="en-US" smtClean="0"/>
              <a:t>3</a:t>
            </a:fld>
            <a:endParaRPr lang="en-US"/>
          </a:p>
        </p:txBody>
      </p:sp>
    </p:spTree>
    <p:extLst>
      <p:ext uri="{BB962C8B-B14F-4D97-AF65-F5344CB8AC3E}">
        <p14:creationId xmlns:p14="http://schemas.microsoft.com/office/powerpoint/2010/main" val="16691414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Trainer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dirty="0">
              <a:solidFill>
                <a:srgbClr val="000000"/>
              </a:solidFill>
              <a:effectLst/>
              <a:latin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The National Council also launched a TikTok influencer campaign to support youth and the channels that they use from a strengths-based perspective. They partnered with 8 influencers who you will see above to disseminate mental health and substance use messaging to youth. The campaign received millions of views! They also created a site specifically geared towards youth. (QR code to visit youth facing webpage)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dirty="0">
              <a:solidFill>
                <a:srgbClr val="000000"/>
              </a:solidFill>
              <a:effectLst/>
              <a:latin typeface="Calibri" panose="020F050202020403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Calibri" panose="020F0502020204030204" pitchFamily="34" charset="0"/>
                <a:cs typeface="Calibri"/>
              </a:rPr>
              <a:t>QR code to visit youth facing webpage</a:t>
            </a:r>
            <a:endParaRPr lang="en-US" dirty="0">
              <a:cs typeface="Calibri"/>
            </a:endParaRPr>
          </a:p>
        </p:txBody>
      </p:sp>
      <p:sp>
        <p:nvSpPr>
          <p:cNvPr id="4" name="Slide Number Placeholder 3"/>
          <p:cNvSpPr>
            <a:spLocks noGrp="1"/>
          </p:cNvSpPr>
          <p:nvPr>
            <p:ph type="sldNum" sz="quarter" idx="5"/>
          </p:nvPr>
        </p:nvSpPr>
        <p:spPr/>
        <p:txBody>
          <a:bodyPr/>
          <a:lstStyle/>
          <a:p>
            <a:fld id="{42DD23D4-4E0C-4986-A86A-CD4852755234}" type="slidenum">
              <a:rPr lang="en-US" smtClean="0"/>
              <a:t>30</a:t>
            </a:fld>
            <a:endParaRPr lang="en-US"/>
          </a:p>
        </p:txBody>
      </p:sp>
    </p:spTree>
    <p:extLst>
      <p:ext uri="{BB962C8B-B14F-4D97-AF65-F5344CB8AC3E}">
        <p14:creationId xmlns:p14="http://schemas.microsoft.com/office/powerpoint/2010/main" val="12312070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Trainer Notes</a:t>
            </a:r>
          </a:p>
          <a:p>
            <a:endParaRPr lang="en-US" dirty="0"/>
          </a:p>
          <a:p>
            <a:endParaRPr lang="en-US" dirty="0"/>
          </a:p>
          <a:p>
            <a:r>
              <a:rPr lang="en-US" dirty="0"/>
              <a:t>This past June, the Getting Candid team created an important and unique resource to help parents and caregivers of LGBTQ youth, and youth themselves in finding an affirming health care provider. This resource outlines what an affirming provider looks like, lists potential questions to ask providers, and guidance for locating affirming care providers. </a:t>
            </a:r>
          </a:p>
          <a:p>
            <a:endParaRPr lang="en-US" dirty="0"/>
          </a:p>
          <a:p>
            <a:r>
              <a:rPr lang="en-US" dirty="0"/>
              <a:t>We also created a guide that overviews LGBTQ+ Youth Risk Factors and how to help.</a:t>
            </a:r>
          </a:p>
        </p:txBody>
      </p:sp>
      <p:sp>
        <p:nvSpPr>
          <p:cNvPr id="4" name="Slide Number Placeholder 3"/>
          <p:cNvSpPr>
            <a:spLocks noGrp="1"/>
          </p:cNvSpPr>
          <p:nvPr>
            <p:ph type="sldNum" sz="quarter" idx="5"/>
          </p:nvPr>
        </p:nvSpPr>
        <p:spPr/>
        <p:txBody>
          <a:bodyPr/>
          <a:lstStyle/>
          <a:p>
            <a:fld id="{42DD23D4-4E0C-4986-A86A-CD4852755234}" type="slidenum">
              <a:rPr lang="en-US" smtClean="0"/>
              <a:t>31</a:t>
            </a:fld>
            <a:endParaRPr lang="en-US"/>
          </a:p>
        </p:txBody>
      </p:sp>
    </p:spTree>
    <p:extLst>
      <p:ext uri="{BB962C8B-B14F-4D97-AF65-F5344CB8AC3E}">
        <p14:creationId xmlns:p14="http://schemas.microsoft.com/office/powerpoint/2010/main" val="19882284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ABA676B-E583-499B-80F7-888AD9ACA65C}" type="slidenum">
              <a:rPr lang="en-US"/>
              <a:t>32</a:t>
            </a:fld>
            <a:endParaRPr lang="en-US"/>
          </a:p>
        </p:txBody>
      </p:sp>
    </p:spTree>
    <p:extLst>
      <p:ext uri="{BB962C8B-B14F-4D97-AF65-F5344CB8AC3E}">
        <p14:creationId xmlns:p14="http://schemas.microsoft.com/office/powerpoint/2010/main" val="17746433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effectLst/>
                <a:latin typeface="Calibri" panose="020F0502020204030204" pitchFamily="34" charset="0"/>
                <a:ea typeface="Calibri" panose="020F0502020204030204" pitchFamily="34" charset="0"/>
                <a:cs typeface="Times New Roman" panose="02020603050405020304" pitchFamily="18" charset="0"/>
              </a:rPr>
              <a:t>Trainer Notes</a:t>
            </a:r>
            <a:endParaRPr lang="en-US" b="1"/>
          </a:p>
          <a:p>
            <a:r>
              <a:rPr lang="en-US" b="0"/>
              <a:t>Thank you for your time today! If you have any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p:txBody>
      </p:sp>
      <p:sp>
        <p:nvSpPr>
          <p:cNvPr id="4" name="Slide Number Placeholder 3"/>
          <p:cNvSpPr>
            <a:spLocks noGrp="1"/>
          </p:cNvSpPr>
          <p:nvPr>
            <p:ph type="sldNum" sz="quarter" idx="5"/>
          </p:nvPr>
        </p:nvSpPr>
        <p:spPr/>
        <p:txBody>
          <a:bodyPr/>
          <a:lstStyle/>
          <a:p>
            <a:fld id="{42DD23D4-4E0C-4986-A86A-CD4852755234}" type="slidenum">
              <a:rPr lang="en-US" smtClean="0"/>
              <a:t>33</a:t>
            </a:fld>
            <a:endParaRPr lang="en-US"/>
          </a:p>
        </p:txBody>
      </p:sp>
    </p:spTree>
    <p:extLst>
      <p:ext uri="{BB962C8B-B14F-4D97-AF65-F5344CB8AC3E}">
        <p14:creationId xmlns:p14="http://schemas.microsoft.com/office/powerpoint/2010/main" val="3203358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EA5E29"/>
                </a:solidFill>
                <a:effectLst/>
                <a:latin typeface="+mj-lt"/>
                <a:ea typeface="Arial" panose="020B0604020202020204" pitchFamily="34" charset="0"/>
              </a:rPr>
              <a:t>TRAINER NOTES</a:t>
            </a:r>
            <a:endParaRPr lang="en-US" sz="1200" b="1" dirty="0">
              <a:solidFill>
                <a:srgbClr val="EA5E29"/>
              </a:solidFill>
              <a:effectLst/>
              <a:latin typeface="+mj-lt"/>
              <a:ea typeface="Arial" panose="020B0604020202020204" pitchFamily="34" charset="0"/>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EA5E29"/>
              </a:solidFill>
              <a:effectLst/>
              <a:latin typeface="+mj-lt"/>
              <a:ea typeface="Arial" panose="020B0604020202020204" pitchFamily="34" charset="0"/>
            </a:endParaRPr>
          </a:p>
          <a:p>
            <a:r>
              <a:rPr lang="en-US" dirty="0"/>
              <a:t>Today’s training will highlight the Communication Pathway from the message guide. It’s important to note that the messages within this pathway are tested and specific to substance use, but the steps within the pathway could be applied to other health communications. </a:t>
            </a:r>
          </a:p>
          <a:p>
            <a:endParaRPr lang="en-US" dirty="0"/>
          </a:p>
          <a:p>
            <a:r>
              <a:rPr lang="en-US" dirty="0"/>
              <a:t>Welcome, context – (15)</a:t>
            </a:r>
          </a:p>
          <a:p>
            <a:r>
              <a:rPr lang="en-US" dirty="0" err="1"/>
              <a:t>Ntl</a:t>
            </a:r>
            <a:r>
              <a:rPr lang="en-US" dirty="0"/>
              <a:t> assessments, Provider role (w/ provider video) – (15)</a:t>
            </a:r>
          </a:p>
          <a:p>
            <a:r>
              <a:rPr lang="en-US" dirty="0"/>
              <a:t>Establish Trust (5)</a:t>
            </a:r>
          </a:p>
          <a:p>
            <a:r>
              <a:rPr lang="en-US" dirty="0"/>
              <a:t>Comms Pathway, interactive chat activities (w/pathway video) – (25)</a:t>
            </a:r>
          </a:p>
          <a:p>
            <a:r>
              <a:rPr lang="en-US" dirty="0"/>
              <a:t>Toolkit resources (w/TikTok video) – (15)</a:t>
            </a:r>
          </a:p>
          <a:p>
            <a:r>
              <a:rPr lang="en-US" dirty="0"/>
              <a:t>Q&amp;A (10)</a:t>
            </a:r>
          </a:p>
          <a:p>
            <a:endParaRPr lang="en-US" dirty="0"/>
          </a:p>
        </p:txBody>
      </p:sp>
      <p:sp>
        <p:nvSpPr>
          <p:cNvPr id="4" name="Slide Number Placeholder 3"/>
          <p:cNvSpPr>
            <a:spLocks noGrp="1"/>
          </p:cNvSpPr>
          <p:nvPr>
            <p:ph type="sldNum" sz="quarter" idx="5"/>
          </p:nvPr>
        </p:nvSpPr>
        <p:spPr/>
        <p:txBody>
          <a:bodyPr/>
          <a:lstStyle/>
          <a:p>
            <a:fld id="{664FB216-5CA9-4A9B-B4C0-0457884904ED}" type="slidenum">
              <a:rPr lang="en-US" smtClean="0"/>
              <a:t>4</a:t>
            </a:fld>
            <a:endParaRPr lang="en-US"/>
          </a:p>
        </p:txBody>
      </p:sp>
    </p:spTree>
    <p:extLst>
      <p:ext uri="{BB962C8B-B14F-4D97-AF65-F5344CB8AC3E}">
        <p14:creationId xmlns:p14="http://schemas.microsoft.com/office/powerpoint/2010/main" val="941049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Trainer Notes</a:t>
            </a:r>
          </a:p>
          <a:p>
            <a:pPr>
              <a:defRPr/>
            </a:pPr>
            <a:endParaRPr lang="en-US" dirty="0"/>
          </a:p>
          <a:p>
            <a:pPr>
              <a:defRPr/>
            </a:pPr>
            <a:r>
              <a:rPr lang="en-US" dirty="0"/>
              <a:t>Adolescence is like a simmering pot of water. </a:t>
            </a:r>
          </a:p>
          <a:p>
            <a:pPr>
              <a:defRPr/>
            </a:pPr>
            <a:endParaRPr lang="en-US" b="1" dirty="0"/>
          </a:p>
          <a:p>
            <a:pPr>
              <a:defRPr/>
            </a:pPr>
            <a:r>
              <a:rPr lang="en-US" b="1" dirty="0"/>
              <a:t>Click:</a:t>
            </a:r>
            <a:r>
              <a:rPr lang="en-US" dirty="0"/>
              <a:t> And there are many factors that can raise the heat or keep it simmering at a healthy rate. How safe do they feel in their neighborhood? Is their family experiencing financial challenges? School or health concerns? These things can raise the heat – add substance use on top of them and the pot could boil over. </a:t>
            </a:r>
          </a:p>
          <a:p>
            <a:pPr>
              <a:defRPr/>
            </a:pPr>
            <a:endParaRPr lang="en-US" b="1" dirty="0"/>
          </a:p>
          <a:p>
            <a:pPr>
              <a:defRPr/>
            </a:pPr>
            <a:r>
              <a:rPr lang="en-US" b="1" dirty="0"/>
              <a:t>Click:</a:t>
            </a:r>
            <a:r>
              <a:rPr lang="en-US" dirty="0"/>
              <a:t> All of us play a role in keeping the pot from boiling over by </a:t>
            </a:r>
            <a:r>
              <a:rPr lang="en-US" b="1" dirty="0"/>
              <a:t>recognizing ways to adjust the temperature </a:t>
            </a:r>
            <a:r>
              <a:rPr lang="en-US" dirty="0"/>
              <a:t>to keep the pot from boiling over. Supportive environments for managing mental health challenges. Systems where equitable policies, programs, or funding can help ensure young people have what they need to thrive.</a:t>
            </a:r>
          </a:p>
          <a:p>
            <a:pPr>
              <a:defRPr/>
            </a:pPr>
            <a:endParaRPr lang="en-US" dirty="0">
              <a:cs typeface="Calibri"/>
            </a:endParaRPr>
          </a:p>
          <a:p>
            <a:r>
              <a:rPr lang="en-US" dirty="0"/>
              <a:t>Remediable – recognized, treated, reduced, resolved, recovered</a:t>
            </a:r>
            <a:endParaRPr lang="en-US" dirty="0">
              <a:cs typeface="Calibri" panose="020F0502020204030204"/>
            </a:endParaRPr>
          </a:p>
          <a:p>
            <a:endParaRPr lang="en-US" dirty="0">
              <a:latin typeface="Calibri" panose="020F0502020204030204"/>
              <a:cs typeface="Calibri" panose="020F0502020204030204"/>
            </a:endParaRPr>
          </a:p>
          <a:p>
            <a:endParaRPr lang="en-US" sz="1200" dirty="0">
              <a:latin typeface="Calibri Light"/>
              <a:cs typeface="Arial" panose="020B0604020202020204" pitchFamily="34" charset="0"/>
            </a:endParaRPr>
          </a:p>
          <a:p>
            <a:r>
              <a:rPr lang="en-US" dirty="0"/>
              <a:t>MH: </a:t>
            </a:r>
            <a:r>
              <a:rPr lang="en-US" dirty="0">
                <a:hlinkClick r:id="rId3"/>
              </a:rPr>
              <a:t>https://www.frameworksinstitute.org/wp-content/uploads/2020/05/annotated_before_and_after_ford_toolkit.pdf</a:t>
            </a: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7F4C0C5-A491-402A-AAB4-901AC051B455}" type="slidenum">
              <a:rPr lang="en-US" smtClean="0"/>
              <a:t>5</a:t>
            </a:fld>
            <a:endParaRPr lang="en-US"/>
          </a:p>
        </p:txBody>
      </p:sp>
    </p:spTree>
    <p:extLst>
      <p:ext uri="{BB962C8B-B14F-4D97-AF65-F5344CB8AC3E}">
        <p14:creationId xmlns:p14="http://schemas.microsoft.com/office/powerpoint/2010/main" val="1889173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Trainer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How to tip the scales toward protection… keep the pot from boiling over?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defRPr/>
            </a:pPr>
            <a:r>
              <a:rPr lang="en-US" dirty="0"/>
              <a:t>Having conversations contributes to wellbeing. A relationship with a trusted adult is a protective factor.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cs typeface="Calibri"/>
            </a:endParaRPr>
          </a:p>
          <a:p>
            <a:pPr marL="171450" indent="-171450">
              <a:buFont typeface="Arial" panose="020B0604020202020204" pitchFamily="34" charset="0"/>
              <a:buChar char="•"/>
            </a:pPr>
            <a:r>
              <a:rPr lang="en-US" b="1" dirty="0"/>
              <a:t>Protective factors </a:t>
            </a:r>
            <a:r>
              <a:rPr lang="en-US" dirty="0"/>
              <a:t>- things that help a person deal more effectively with stressful events and reduce the impact of a risk factor.</a:t>
            </a:r>
            <a:endParaRPr lang="en-US" dirty="0">
              <a:cs typeface="Calibri"/>
            </a:endParaRPr>
          </a:p>
          <a:p>
            <a:pPr marL="171450" indent="-171450">
              <a:buFont typeface="Arial" panose="020B0604020202020204" pitchFamily="34" charset="0"/>
              <a:buChar char="•"/>
            </a:pPr>
            <a:r>
              <a:rPr lang="en-US" b="1" dirty="0"/>
              <a:t>Risk factors </a:t>
            </a:r>
            <a:r>
              <a:rPr lang="en-US" dirty="0"/>
              <a:t>– things that increase a person’s likelihood of using substances and experiencing other harms associated with use. </a:t>
            </a:r>
            <a:endParaRPr lang="en-US" dirty="0">
              <a:cs typeface="Calibri"/>
            </a:endParaRPr>
          </a:p>
          <a:p>
            <a:pPr marL="171450" indent="-171450">
              <a:buFont typeface="Arial" panose="020B0604020202020204" pitchFamily="34" charset="0"/>
              <a:buChar char="•"/>
            </a:pPr>
            <a:r>
              <a:rPr lang="en-US" dirty="0"/>
              <a:t>Risk and protective factors may be </a:t>
            </a:r>
            <a:r>
              <a:rPr lang="en-US" b="1" dirty="0"/>
              <a:t>biological, psychological, environmental, cultural or genetic</a:t>
            </a:r>
            <a:endParaRPr lang="en-US" altLang="en-US" b="1" dirty="0"/>
          </a:p>
          <a:p>
            <a:endParaRPr lang="en-US" dirty="0"/>
          </a:p>
          <a:p>
            <a:r>
              <a:rPr lang="en-US" dirty="0"/>
              <a:t>Remediable – recognized, treated, reduced, resolved, recovered</a:t>
            </a:r>
            <a:endParaRPr lang="en-US" dirty="0">
              <a:cs typeface="Calibri"/>
            </a:endParaRPr>
          </a:p>
        </p:txBody>
      </p:sp>
      <p:sp>
        <p:nvSpPr>
          <p:cNvPr id="4" name="Slide Number Placeholder 3"/>
          <p:cNvSpPr>
            <a:spLocks noGrp="1"/>
          </p:cNvSpPr>
          <p:nvPr>
            <p:ph type="sldNum" sz="quarter" idx="5"/>
          </p:nvPr>
        </p:nvSpPr>
        <p:spPr/>
        <p:txBody>
          <a:bodyPr/>
          <a:lstStyle/>
          <a:p>
            <a:fld id="{42DD23D4-4E0C-4986-A86A-CD4852755234}" type="slidenum">
              <a:rPr lang="en-US" smtClean="0"/>
              <a:t>6</a:t>
            </a:fld>
            <a:endParaRPr lang="en-US"/>
          </a:p>
        </p:txBody>
      </p:sp>
    </p:spTree>
    <p:extLst>
      <p:ext uri="{BB962C8B-B14F-4D97-AF65-F5344CB8AC3E}">
        <p14:creationId xmlns:p14="http://schemas.microsoft.com/office/powerpoint/2010/main" val="810571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Trainer Notes</a:t>
            </a:r>
          </a:p>
          <a:p>
            <a:endParaRPr lang="en-US" dirty="0"/>
          </a:p>
          <a:p>
            <a:r>
              <a:rPr lang="en-US" dirty="0"/>
              <a:t>We may make assumptions of young people = risk, danger, surrounded by threats, unable to make good decisions can lead us to coddle, dictate and take over the decision-making process for them. This string of assumptions can hold young people back.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C15042C9-47D4-407D-A8CC-A1581F055225}" type="slidenum">
              <a:rPr lang="en-US" smtClean="0"/>
              <a:t>7</a:t>
            </a:fld>
            <a:endParaRPr lang="en-US"/>
          </a:p>
        </p:txBody>
      </p:sp>
    </p:spTree>
    <p:extLst>
      <p:ext uri="{BB962C8B-B14F-4D97-AF65-F5344CB8AC3E}">
        <p14:creationId xmlns:p14="http://schemas.microsoft.com/office/powerpoint/2010/main" val="4277618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Trainer Notes</a:t>
            </a:r>
          </a:p>
          <a:p>
            <a:endParaRPr lang="en-US" dirty="0">
              <a:cs typeface="Calibri"/>
            </a:endParaRPr>
          </a:p>
          <a:p>
            <a:r>
              <a:rPr lang="en-US" dirty="0">
                <a:cs typeface="Calibri"/>
              </a:rPr>
              <a:t>With funding from the CDC we set out to learn about the effects of the COVID pandemic with regard to risks &amp; drivers of youth SU. </a:t>
            </a:r>
          </a:p>
          <a:p>
            <a:endParaRPr lang="en-US" sz="2200" dirty="0">
              <a:latin typeface="+mj-lt"/>
              <a:cs typeface="Calibri Light"/>
            </a:endParaRPr>
          </a:p>
          <a:p>
            <a:r>
              <a:rPr lang="en-US" sz="2200" dirty="0">
                <a:latin typeface="+mj-lt"/>
                <a:cs typeface="Calibri Light"/>
              </a:rPr>
              <a:t>Will is going to share some highlights from our national assessments and we worked alongside several experts in the field and YA.</a:t>
            </a:r>
            <a:endParaRPr lang="en-US" dirty="0"/>
          </a:p>
          <a:p>
            <a:endParaRPr lang="en-US" sz="2200" dirty="0">
              <a:latin typeface="+mj-lt"/>
            </a:endParaRPr>
          </a:p>
          <a:p>
            <a:pPr lvl="0"/>
            <a:r>
              <a:rPr lang="en-US" sz="2200" dirty="0">
                <a:latin typeface="+mj-lt"/>
              </a:rPr>
              <a:t>Message guide and toolkit for youth-serving providers to support effective prevention with youth ages 12-18</a:t>
            </a:r>
            <a:endParaRPr lang="en-US" dirty="0">
              <a:cs typeface="Calibri"/>
            </a:endParaRPr>
          </a:p>
          <a:p>
            <a:pPr lvl="0"/>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fld id="{42DD23D4-4E0C-4986-A86A-CD4852755234}" type="slidenum">
              <a:rPr lang="en-US" smtClean="0"/>
              <a:t>8</a:t>
            </a:fld>
            <a:endParaRPr lang="en-US"/>
          </a:p>
        </p:txBody>
      </p:sp>
    </p:spTree>
    <p:extLst>
      <p:ext uri="{BB962C8B-B14F-4D97-AF65-F5344CB8AC3E}">
        <p14:creationId xmlns:p14="http://schemas.microsoft.com/office/powerpoint/2010/main" val="2430370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b="1" dirty="0"/>
              <a:t>Trainer Notes</a:t>
            </a:r>
          </a:p>
          <a:p>
            <a:pPr algn="l" rtl="0" fontAlgn="base"/>
            <a:endParaRPr lang="en-US" b="1" i="0" u="none" strike="noStrike" dirty="0">
              <a:solidFill>
                <a:srgbClr val="000000"/>
              </a:solidFill>
              <a:effectLst/>
              <a:latin typeface="Calibri" panose="020F0502020204030204" pitchFamily="34" charset="0"/>
            </a:endParaRPr>
          </a:p>
          <a:p>
            <a:pPr algn="l" rtl="0" fontAlgn="base"/>
            <a:endParaRPr lang="en-US" b="1" i="0" u="none" strike="noStrike" dirty="0">
              <a:solidFill>
                <a:srgbClr val="000000"/>
              </a:solidFill>
              <a:effectLst/>
              <a:latin typeface="Calibri" panose="020F0502020204030204" pitchFamily="34" charset="0"/>
            </a:endParaRPr>
          </a:p>
          <a:p>
            <a:pPr algn="l" rtl="0" fontAlgn="base"/>
            <a:r>
              <a:rPr lang="en-US" b="1" i="0" u="none" strike="noStrike" dirty="0">
                <a:solidFill>
                  <a:srgbClr val="000000"/>
                </a:solidFill>
                <a:effectLst/>
                <a:latin typeface="Calibri" panose="020F0502020204030204" pitchFamily="34" charset="0"/>
              </a:rPr>
              <a:t>This slide provides a helpful overview of the iterative process our project team engaged in to create our Message Guide and Toolkit including surveys and discussion groups. </a:t>
            </a:r>
            <a:r>
              <a:rPr lang="en-US" b="0" i="0" u="none" strike="noStrike" dirty="0">
                <a:solidFill>
                  <a:srgbClr val="000000"/>
                </a:solidFill>
                <a:effectLst/>
                <a:latin typeface="Calibri" panose="020F0502020204030204" pitchFamily="34" charset="0"/>
              </a:rPr>
              <a:t>​</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1" i="0" u="none" strike="noStrike" dirty="0">
                <a:solidFill>
                  <a:srgbClr val="000000"/>
                </a:solidFill>
                <a:effectLst/>
                <a:latin typeface="Calibri" panose="020F0502020204030204" pitchFamily="34" charset="0"/>
              </a:rPr>
              <a:t>4 assessments with 600-900 youth each time. </a:t>
            </a:r>
            <a:r>
              <a:rPr lang="en-US" b="0" i="0" u="none" strike="noStrike" dirty="0">
                <a:solidFill>
                  <a:srgbClr val="000000"/>
                </a:solidFill>
                <a:effectLst/>
                <a:latin typeface="Calibri" panose="020F0502020204030204" pitchFamily="34" charset="0"/>
              </a:rPr>
              <a:t>​</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b="0" i="0" u="none" strike="noStrike" dirty="0">
                <a:solidFill>
                  <a:srgbClr val="525F5F"/>
                </a:solidFill>
                <a:effectLst/>
                <a:latin typeface="Ideal Sans Book"/>
              </a:rPr>
              <a:t>Samples weighted by age, gender identity, race/ethnicity, region of the country and area (big city, smaller city, outside of a city/suburb, rural)​</a:t>
            </a:r>
            <a:r>
              <a:rPr lang="en-US" sz="1800" b="0" i="0" dirty="0">
                <a:solidFill>
                  <a:srgbClr val="525F5F"/>
                </a:solidFill>
                <a:effectLst/>
                <a:latin typeface="Ideal Sans Book"/>
              </a:rPr>
              <a:t>​</a:t>
            </a:r>
            <a:endParaRPr lang="en-US" sz="1800" b="0" i="0" dirty="0">
              <a:solidFill>
                <a:srgbClr val="444444"/>
              </a:solidFill>
              <a:effectLst/>
              <a:latin typeface="Arial" panose="020B0604020202020204" pitchFamily="34" charset="0"/>
            </a:endParaRPr>
          </a:p>
          <a:p>
            <a:pPr algn="l" rtl="0" fontAlgn="base"/>
            <a:r>
              <a:rPr lang="en-US" b="1" i="0" u="none" strike="noStrike" dirty="0">
                <a:solidFill>
                  <a:srgbClr val="000000"/>
                </a:solidFill>
                <a:effectLst/>
                <a:latin typeface="Calibri" panose="020F0502020204030204" pitchFamily="34" charset="0"/>
              </a:rPr>
              <a:t>1 assessment with 761 providers </a:t>
            </a:r>
            <a:r>
              <a:rPr lang="en-US" b="0" i="0" u="none" strike="noStrike" dirty="0">
                <a:solidFill>
                  <a:srgbClr val="000000"/>
                </a:solidFill>
                <a:effectLst/>
                <a:latin typeface="Calibri" panose="020F0502020204030204" pitchFamily="34" charset="0"/>
              </a:rPr>
              <a:t>​</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Representing CBHOs, education, healthcare, govt and other community orgs​</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r>
              <a:rPr lang="en-US" b="1" i="0" u="none" strike="noStrike" dirty="0">
                <a:solidFill>
                  <a:srgbClr val="000000"/>
                </a:solidFill>
                <a:effectLst/>
                <a:latin typeface="Calibri" panose="020F0502020204030204" pitchFamily="34" charset="0"/>
              </a:rPr>
              <a:t>Surveys were followed up by message testing to small groups of youth </a:t>
            </a:r>
            <a:endParaRPr lang="en-US" b="0" i="0" dirty="0">
              <a:solidFill>
                <a:srgbClr val="444444"/>
              </a:solidFill>
              <a:effectLst/>
              <a:latin typeface="Calibri" panose="020F0502020204030204" pitchFamily="34" charset="0"/>
            </a:endParaRPr>
          </a:p>
          <a:p>
            <a:endParaRPr lang="en-US" sz="1200" b="0" i="0" u="none" strike="noStrike" baseline="0" dirty="0">
              <a:solidFill>
                <a:srgbClr val="525F5F"/>
              </a:solidFill>
              <a:latin typeface="Segoe UI"/>
              <a:cs typeface="Segoe UI"/>
            </a:endParaRPr>
          </a:p>
        </p:txBody>
      </p:sp>
      <p:sp>
        <p:nvSpPr>
          <p:cNvPr id="4" name="Slide Number Placeholder 3"/>
          <p:cNvSpPr>
            <a:spLocks noGrp="1"/>
          </p:cNvSpPr>
          <p:nvPr>
            <p:ph type="sldNum" sz="quarter" idx="5"/>
          </p:nvPr>
        </p:nvSpPr>
        <p:spPr/>
        <p:txBody>
          <a:bodyPr/>
          <a:lstStyle/>
          <a:p>
            <a:fld id="{42DD23D4-4E0C-4986-A86A-CD4852755234}" type="slidenum">
              <a:rPr lang="en-US" smtClean="0"/>
              <a:t>9</a:t>
            </a:fld>
            <a:endParaRPr lang="en-US"/>
          </a:p>
        </p:txBody>
      </p:sp>
    </p:spTree>
    <p:extLst>
      <p:ext uri="{BB962C8B-B14F-4D97-AF65-F5344CB8AC3E}">
        <p14:creationId xmlns:p14="http://schemas.microsoft.com/office/powerpoint/2010/main" val="15718143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5E799-EA36-7041-925D-21F6DFB2AC31}"/>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EFEA23E-1BAF-BF4A-B63B-9BFF6CB43BE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D461AEB-25EC-2743-B661-714727EBDE63}"/>
              </a:ext>
            </a:extLst>
          </p:cNvPr>
          <p:cNvSpPr>
            <a:spLocks noGrp="1"/>
          </p:cNvSpPr>
          <p:nvPr>
            <p:ph type="dt" sz="half" idx="10"/>
          </p:nvPr>
        </p:nvSpPr>
        <p:spPr/>
        <p:txBody>
          <a:bodyPr/>
          <a:lstStyle/>
          <a:p>
            <a:fld id="{5E00DC02-4CC6-B549-9E03-997A221A6DB6}" type="datetimeFigureOut">
              <a:rPr lang="en-US" smtClean="0"/>
              <a:t>10/9/2023</a:t>
            </a:fld>
            <a:endParaRPr lang="en-US"/>
          </a:p>
        </p:txBody>
      </p:sp>
      <p:sp>
        <p:nvSpPr>
          <p:cNvPr id="5" name="Footer Placeholder 4">
            <a:extLst>
              <a:ext uri="{FF2B5EF4-FFF2-40B4-BE49-F238E27FC236}">
                <a16:creationId xmlns:a16="http://schemas.microsoft.com/office/drawing/2014/main" id="{30AB0C23-B992-464B-9627-006E6067F5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FE0B56-9903-6C4A-B52F-E182C6817E0F}"/>
              </a:ext>
            </a:extLst>
          </p:cNvPr>
          <p:cNvSpPr>
            <a:spLocks noGrp="1"/>
          </p:cNvSpPr>
          <p:nvPr>
            <p:ph type="sldNum" sz="quarter" idx="12"/>
          </p:nvPr>
        </p:nvSpPr>
        <p:spPr/>
        <p:txBody>
          <a:bodyPr/>
          <a:lstStyle/>
          <a:p>
            <a:fld id="{0E5DFA69-656B-6C42-BCA9-A7EFA50B4608}" type="slidenum">
              <a:rPr lang="en-US" smtClean="0"/>
              <a:t>‹#›</a:t>
            </a:fld>
            <a:endParaRPr lang="en-US"/>
          </a:p>
        </p:txBody>
      </p:sp>
      <p:pic>
        <p:nvPicPr>
          <p:cNvPr id="7" name="Picture 6">
            <a:extLst>
              <a:ext uri="{FF2B5EF4-FFF2-40B4-BE49-F238E27FC236}">
                <a16:creationId xmlns:a16="http://schemas.microsoft.com/office/drawing/2014/main" id="{8B52693F-BEEC-A347-86AD-96A50B6BC66C}"/>
              </a:ext>
            </a:extLst>
          </p:cNvPr>
          <p:cNvPicPr>
            <a:picLocks noChangeAspect="1"/>
          </p:cNvPicPr>
          <p:nvPr userDrawn="1"/>
        </p:nvPicPr>
        <p:blipFill>
          <a:blip r:embed="rId2"/>
          <a:srcRect/>
          <a:stretch/>
        </p:blipFill>
        <p:spPr>
          <a:xfrm>
            <a:off x="0" y="7315"/>
            <a:ext cx="9144000" cy="6858000"/>
          </a:xfrm>
          <a:prstGeom prst="rect">
            <a:avLst/>
          </a:prstGeom>
        </p:spPr>
      </p:pic>
    </p:spTree>
    <p:extLst>
      <p:ext uri="{BB962C8B-B14F-4D97-AF65-F5344CB8AC3E}">
        <p14:creationId xmlns:p14="http://schemas.microsoft.com/office/powerpoint/2010/main" val="3834950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A4218-0F93-6C46-B6F2-362E11CFF8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4128EA-CFB8-0E4C-B079-2F6E5523A0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13CD2-1A37-A244-81D4-A4F3BAC7C55C}"/>
              </a:ext>
            </a:extLst>
          </p:cNvPr>
          <p:cNvSpPr>
            <a:spLocks noGrp="1"/>
          </p:cNvSpPr>
          <p:nvPr>
            <p:ph type="dt" sz="half" idx="10"/>
          </p:nvPr>
        </p:nvSpPr>
        <p:spPr/>
        <p:txBody>
          <a:bodyPr/>
          <a:lstStyle/>
          <a:p>
            <a:fld id="{7065A892-5E35-FD45-8F99-4777B996129A}" type="datetimeFigureOut">
              <a:rPr lang="en-US" smtClean="0"/>
              <a:t>10/9/2023</a:t>
            </a:fld>
            <a:endParaRPr lang="en-US"/>
          </a:p>
        </p:txBody>
      </p:sp>
      <p:sp>
        <p:nvSpPr>
          <p:cNvPr id="5" name="Footer Placeholder 4">
            <a:extLst>
              <a:ext uri="{FF2B5EF4-FFF2-40B4-BE49-F238E27FC236}">
                <a16:creationId xmlns:a16="http://schemas.microsoft.com/office/drawing/2014/main" id="{5632ED66-D603-C948-954A-B9322CC09F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A6DD1-A20A-E744-B43C-62EE55EE0EE7}"/>
              </a:ext>
            </a:extLst>
          </p:cNvPr>
          <p:cNvSpPr>
            <a:spLocks noGrp="1"/>
          </p:cNvSpPr>
          <p:nvPr>
            <p:ph type="sldNum" sz="quarter" idx="12"/>
          </p:nvPr>
        </p:nvSpPr>
        <p:spPr/>
        <p:txBody>
          <a:bodyPr/>
          <a:lstStyle/>
          <a:p>
            <a:fld id="{0E5DFA69-656B-6C42-BCA9-A7EFA50B4608}" type="slidenum">
              <a:rPr lang="en-US" smtClean="0"/>
              <a:t>‹#›</a:t>
            </a:fld>
            <a:endParaRPr lang="en-US"/>
          </a:p>
        </p:txBody>
      </p:sp>
    </p:spTree>
    <p:extLst>
      <p:ext uri="{BB962C8B-B14F-4D97-AF65-F5344CB8AC3E}">
        <p14:creationId xmlns:p14="http://schemas.microsoft.com/office/powerpoint/2010/main" val="1007947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01E6BF-458D-844C-9084-FC4F67D0350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820F96-1E33-044D-9E92-E9924FA186E0}"/>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97ABE8-A717-1F4C-BCF2-2F32FEA0C59C}"/>
              </a:ext>
            </a:extLst>
          </p:cNvPr>
          <p:cNvSpPr>
            <a:spLocks noGrp="1"/>
          </p:cNvSpPr>
          <p:nvPr>
            <p:ph type="dt" sz="half" idx="10"/>
          </p:nvPr>
        </p:nvSpPr>
        <p:spPr/>
        <p:txBody>
          <a:bodyPr/>
          <a:lstStyle/>
          <a:p>
            <a:fld id="{7065A892-5E35-FD45-8F99-4777B996129A}" type="datetimeFigureOut">
              <a:rPr lang="en-US" smtClean="0"/>
              <a:t>10/9/2023</a:t>
            </a:fld>
            <a:endParaRPr lang="en-US"/>
          </a:p>
        </p:txBody>
      </p:sp>
      <p:sp>
        <p:nvSpPr>
          <p:cNvPr id="5" name="Footer Placeholder 4">
            <a:extLst>
              <a:ext uri="{FF2B5EF4-FFF2-40B4-BE49-F238E27FC236}">
                <a16:creationId xmlns:a16="http://schemas.microsoft.com/office/drawing/2014/main" id="{4FA8E7EF-02C9-0A47-AF52-08CB12F15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00E5D3-AFD5-A84B-99C4-BF267BD1D9E0}"/>
              </a:ext>
            </a:extLst>
          </p:cNvPr>
          <p:cNvSpPr>
            <a:spLocks noGrp="1"/>
          </p:cNvSpPr>
          <p:nvPr>
            <p:ph type="sldNum" sz="quarter" idx="12"/>
          </p:nvPr>
        </p:nvSpPr>
        <p:spPr/>
        <p:txBody>
          <a:bodyPr/>
          <a:lstStyle/>
          <a:p>
            <a:fld id="{0E5DFA69-656B-6C42-BCA9-A7EFA50B4608}" type="slidenum">
              <a:rPr lang="en-US" smtClean="0"/>
              <a:t>‹#›</a:t>
            </a:fld>
            <a:endParaRPr lang="en-US"/>
          </a:p>
        </p:txBody>
      </p:sp>
    </p:spTree>
    <p:extLst>
      <p:ext uri="{BB962C8B-B14F-4D97-AF65-F5344CB8AC3E}">
        <p14:creationId xmlns:p14="http://schemas.microsoft.com/office/powerpoint/2010/main" val="1298111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32434-5CDC-7749-9524-17719A7619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1992AC-0632-7A4C-ABCB-A0B95856EA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F59E8B-6B47-1240-9F9F-D3597786B47B}"/>
              </a:ext>
            </a:extLst>
          </p:cNvPr>
          <p:cNvSpPr>
            <a:spLocks noGrp="1"/>
          </p:cNvSpPr>
          <p:nvPr>
            <p:ph type="dt" sz="half" idx="10"/>
          </p:nvPr>
        </p:nvSpPr>
        <p:spPr/>
        <p:txBody>
          <a:bodyPr/>
          <a:lstStyle/>
          <a:p>
            <a:fld id="{5E00DC02-4CC6-B549-9E03-997A221A6DB6}" type="datetimeFigureOut">
              <a:rPr lang="en-US" smtClean="0"/>
              <a:t>10/9/2023</a:t>
            </a:fld>
            <a:endParaRPr lang="en-US"/>
          </a:p>
        </p:txBody>
      </p:sp>
      <p:sp>
        <p:nvSpPr>
          <p:cNvPr id="5" name="Footer Placeholder 4">
            <a:extLst>
              <a:ext uri="{FF2B5EF4-FFF2-40B4-BE49-F238E27FC236}">
                <a16:creationId xmlns:a16="http://schemas.microsoft.com/office/drawing/2014/main" id="{8A3029CF-0CC5-5D42-BDF5-95067C2953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67DC5C-C310-3543-BF80-2157F80B353C}"/>
              </a:ext>
            </a:extLst>
          </p:cNvPr>
          <p:cNvSpPr>
            <a:spLocks noGrp="1"/>
          </p:cNvSpPr>
          <p:nvPr>
            <p:ph type="sldNum" sz="quarter" idx="12"/>
          </p:nvPr>
        </p:nvSpPr>
        <p:spPr/>
        <p:txBody>
          <a:bodyPr/>
          <a:lstStyle/>
          <a:p>
            <a:fld id="{0E5DFA69-656B-6C42-BCA9-A7EFA50B4608}" type="slidenum">
              <a:rPr lang="en-US" smtClean="0"/>
              <a:t>‹#›</a:t>
            </a:fld>
            <a:endParaRPr lang="en-US"/>
          </a:p>
        </p:txBody>
      </p:sp>
      <p:pic>
        <p:nvPicPr>
          <p:cNvPr id="7" name="Picture 6">
            <a:extLst>
              <a:ext uri="{FF2B5EF4-FFF2-40B4-BE49-F238E27FC236}">
                <a16:creationId xmlns:a16="http://schemas.microsoft.com/office/drawing/2014/main" id="{A2DE86C4-839F-6841-AB29-1F91335DE5F4}"/>
              </a:ext>
            </a:extLst>
          </p:cNvPr>
          <p:cNvPicPr>
            <a:picLocks noChangeAspect="1"/>
          </p:cNvPicPr>
          <p:nvPr userDrawn="1"/>
        </p:nvPicPr>
        <p:blipFill>
          <a:blip r:embed="rId2"/>
          <a:srcRect/>
          <a:stretch/>
        </p:blipFill>
        <p:spPr>
          <a:xfrm>
            <a:off x="0" y="0"/>
            <a:ext cx="9144000" cy="6858000"/>
          </a:xfrm>
          <a:prstGeom prst="rect">
            <a:avLst/>
          </a:prstGeom>
        </p:spPr>
      </p:pic>
    </p:spTree>
    <p:extLst>
      <p:ext uri="{BB962C8B-B14F-4D97-AF65-F5344CB8AC3E}">
        <p14:creationId xmlns:p14="http://schemas.microsoft.com/office/powerpoint/2010/main" val="3510702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CE10C-D081-ED46-992E-7A252463E3EB}"/>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FA341F8-E000-6247-9A16-05D4CEEC0AE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EA4DB2-4654-3C4E-9800-267D358F0EF7}"/>
              </a:ext>
            </a:extLst>
          </p:cNvPr>
          <p:cNvSpPr>
            <a:spLocks noGrp="1"/>
          </p:cNvSpPr>
          <p:nvPr>
            <p:ph type="dt" sz="half" idx="10"/>
          </p:nvPr>
        </p:nvSpPr>
        <p:spPr/>
        <p:txBody>
          <a:bodyPr/>
          <a:lstStyle/>
          <a:p>
            <a:fld id="{7065A892-5E35-FD45-8F99-4777B996129A}" type="datetimeFigureOut">
              <a:rPr lang="en-US" smtClean="0"/>
              <a:t>10/9/2023</a:t>
            </a:fld>
            <a:endParaRPr lang="en-US"/>
          </a:p>
        </p:txBody>
      </p:sp>
      <p:sp>
        <p:nvSpPr>
          <p:cNvPr id="5" name="Footer Placeholder 4">
            <a:extLst>
              <a:ext uri="{FF2B5EF4-FFF2-40B4-BE49-F238E27FC236}">
                <a16:creationId xmlns:a16="http://schemas.microsoft.com/office/drawing/2014/main" id="{BA6B88E7-AEEB-3540-8CD9-161DBA2F50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936F2C-39B4-B64B-A0E6-53B9C3E7FAE3}"/>
              </a:ext>
            </a:extLst>
          </p:cNvPr>
          <p:cNvSpPr>
            <a:spLocks noGrp="1"/>
          </p:cNvSpPr>
          <p:nvPr>
            <p:ph type="sldNum" sz="quarter" idx="12"/>
          </p:nvPr>
        </p:nvSpPr>
        <p:spPr/>
        <p:txBody>
          <a:bodyPr/>
          <a:lstStyle/>
          <a:p>
            <a:fld id="{0E5DFA69-656B-6C42-BCA9-A7EFA50B4608}" type="slidenum">
              <a:rPr lang="en-US" smtClean="0"/>
              <a:t>‹#›</a:t>
            </a:fld>
            <a:endParaRPr lang="en-US"/>
          </a:p>
        </p:txBody>
      </p:sp>
    </p:spTree>
    <p:extLst>
      <p:ext uri="{BB962C8B-B14F-4D97-AF65-F5344CB8AC3E}">
        <p14:creationId xmlns:p14="http://schemas.microsoft.com/office/powerpoint/2010/main" val="243771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4AA48-5FA5-FC47-A802-5313790F52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E47F20-462E-4044-99B1-072FF08F4F3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CD5ED6-0A9A-794C-AF54-A4950E8BC230}"/>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5ED35F-B74B-5E4F-A1AB-20C03B5DE299}"/>
              </a:ext>
            </a:extLst>
          </p:cNvPr>
          <p:cNvSpPr>
            <a:spLocks noGrp="1"/>
          </p:cNvSpPr>
          <p:nvPr>
            <p:ph type="dt" sz="half" idx="10"/>
          </p:nvPr>
        </p:nvSpPr>
        <p:spPr/>
        <p:txBody>
          <a:bodyPr/>
          <a:lstStyle/>
          <a:p>
            <a:fld id="{7065A892-5E35-FD45-8F99-4777B996129A}" type="datetimeFigureOut">
              <a:rPr lang="en-US" smtClean="0"/>
              <a:t>10/9/2023</a:t>
            </a:fld>
            <a:endParaRPr lang="en-US"/>
          </a:p>
        </p:txBody>
      </p:sp>
      <p:sp>
        <p:nvSpPr>
          <p:cNvPr id="6" name="Footer Placeholder 5">
            <a:extLst>
              <a:ext uri="{FF2B5EF4-FFF2-40B4-BE49-F238E27FC236}">
                <a16:creationId xmlns:a16="http://schemas.microsoft.com/office/drawing/2014/main" id="{A12437AC-9A15-C145-AAF1-6215653423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132212-F56A-7142-BE77-826CCF113F87}"/>
              </a:ext>
            </a:extLst>
          </p:cNvPr>
          <p:cNvSpPr>
            <a:spLocks noGrp="1"/>
          </p:cNvSpPr>
          <p:nvPr>
            <p:ph type="sldNum" sz="quarter" idx="12"/>
          </p:nvPr>
        </p:nvSpPr>
        <p:spPr/>
        <p:txBody>
          <a:bodyPr/>
          <a:lstStyle/>
          <a:p>
            <a:fld id="{0E5DFA69-656B-6C42-BCA9-A7EFA50B4608}" type="slidenum">
              <a:rPr lang="en-US" smtClean="0"/>
              <a:t>‹#›</a:t>
            </a:fld>
            <a:endParaRPr lang="en-US"/>
          </a:p>
        </p:txBody>
      </p:sp>
    </p:spTree>
    <p:extLst>
      <p:ext uri="{BB962C8B-B14F-4D97-AF65-F5344CB8AC3E}">
        <p14:creationId xmlns:p14="http://schemas.microsoft.com/office/powerpoint/2010/main" val="87156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2A44C-41C7-CC45-9A9A-A5C0721D1F13}"/>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6E18E6-7ED7-2040-8556-CBFF4870353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50639EE-432D-8343-88BF-62D7E8A3DB4D}"/>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C14CC3-3785-E148-85CD-461CD6B5106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3008302-5EBA-C24C-A97B-5DA822A51818}"/>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95EBCD-20BB-1C47-8630-ADD0765371CD}"/>
              </a:ext>
            </a:extLst>
          </p:cNvPr>
          <p:cNvSpPr>
            <a:spLocks noGrp="1"/>
          </p:cNvSpPr>
          <p:nvPr>
            <p:ph type="dt" sz="half" idx="10"/>
          </p:nvPr>
        </p:nvSpPr>
        <p:spPr/>
        <p:txBody>
          <a:bodyPr/>
          <a:lstStyle/>
          <a:p>
            <a:fld id="{7065A892-5E35-FD45-8F99-4777B996129A}" type="datetimeFigureOut">
              <a:rPr lang="en-US" smtClean="0"/>
              <a:t>10/9/2023</a:t>
            </a:fld>
            <a:endParaRPr lang="en-US"/>
          </a:p>
        </p:txBody>
      </p:sp>
      <p:sp>
        <p:nvSpPr>
          <p:cNvPr id="8" name="Footer Placeholder 7">
            <a:extLst>
              <a:ext uri="{FF2B5EF4-FFF2-40B4-BE49-F238E27FC236}">
                <a16:creationId xmlns:a16="http://schemas.microsoft.com/office/drawing/2014/main" id="{C856B997-C38D-9D46-A570-03E657CAF4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160535-D4D3-724D-B467-AB25A8945C7B}"/>
              </a:ext>
            </a:extLst>
          </p:cNvPr>
          <p:cNvSpPr>
            <a:spLocks noGrp="1"/>
          </p:cNvSpPr>
          <p:nvPr>
            <p:ph type="sldNum" sz="quarter" idx="12"/>
          </p:nvPr>
        </p:nvSpPr>
        <p:spPr/>
        <p:txBody>
          <a:bodyPr/>
          <a:lstStyle/>
          <a:p>
            <a:fld id="{0E5DFA69-656B-6C42-BCA9-A7EFA50B4608}" type="slidenum">
              <a:rPr lang="en-US" smtClean="0"/>
              <a:t>‹#›</a:t>
            </a:fld>
            <a:endParaRPr lang="en-US"/>
          </a:p>
        </p:txBody>
      </p:sp>
    </p:spTree>
    <p:extLst>
      <p:ext uri="{BB962C8B-B14F-4D97-AF65-F5344CB8AC3E}">
        <p14:creationId xmlns:p14="http://schemas.microsoft.com/office/powerpoint/2010/main" val="46374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C5B36-394B-6541-914D-FFA1EFF0B3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C028D5-48A1-CD4F-B20E-ECBA094B6FEB}"/>
              </a:ext>
            </a:extLst>
          </p:cNvPr>
          <p:cNvSpPr>
            <a:spLocks noGrp="1"/>
          </p:cNvSpPr>
          <p:nvPr>
            <p:ph type="dt" sz="half" idx="10"/>
          </p:nvPr>
        </p:nvSpPr>
        <p:spPr/>
        <p:txBody>
          <a:bodyPr/>
          <a:lstStyle/>
          <a:p>
            <a:fld id="{7065A892-5E35-FD45-8F99-4777B996129A}" type="datetimeFigureOut">
              <a:rPr lang="en-US" smtClean="0"/>
              <a:t>10/9/2023</a:t>
            </a:fld>
            <a:endParaRPr lang="en-US"/>
          </a:p>
        </p:txBody>
      </p:sp>
      <p:sp>
        <p:nvSpPr>
          <p:cNvPr id="4" name="Footer Placeholder 3">
            <a:extLst>
              <a:ext uri="{FF2B5EF4-FFF2-40B4-BE49-F238E27FC236}">
                <a16:creationId xmlns:a16="http://schemas.microsoft.com/office/drawing/2014/main" id="{9CDD15BD-C2FC-1A43-8AC0-BE25316B65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090C36-B37E-F644-9BEE-9AF86C8374C6}"/>
              </a:ext>
            </a:extLst>
          </p:cNvPr>
          <p:cNvSpPr>
            <a:spLocks noGrp="1"/>
          </p:cNvSpPr>
          <p:nvPr>
            <p:ph type="sldNum" sz="quarter" idx="12"/>
          </p:nvPr>
        </p:nvSpPr>
        <p:spPr/>
        <p:txBody>
          <a:bodyPr/>
          <a:lstStyle/>
          <a:p>
            <a:fld id="{0E5DFA69-656B-6C42-BCA9-A7EFA50B4608}" type="slidenum">
              <a:rPr lang="en-US" smtClean="0"/>
              <a:t>‹#›</a:t>
            </a:fld>
            <a:endParaRPr lang="en-US"/>
          </a:p>
        </p:txBody>
      </p:sp>
    </p:spTree>
    <p:extLst>
      <p:ext uri="{BB962C8B-B14F-4D97-AF65-F5344CB8AC3E}">
        <p14:creationId xmlns:p14="http://schemas.microsoft.com/office/powerpoint/2010/main" val="2746430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24C23F-C052-8346-A7AE-81D32A485E49}"/>
              </a:ext>
            </a:extLst>
          </p:cNvPr>
          <p:cNvSpPr>
            <a:spLocks noGrp="1"/>
          </p:cNvSpPr>
          <p:nvPr>
            <p:ph type="dt" sz="half" idx="10"/>
          </p:nvPr>
        </p:nvSpPr>
        <p:spPr/>
        <p:txBody>
          <a:bodyPr/>
          <a:lstStyle/>
          <a:p>
            <a:fld id="{7065A892-5E35-FD45-8F99-4777B996129A}" type="datetimeFigureOut">
              <a:rPr lang="en-US" smtClean="0"/>
              <a:t>10/9/2023</a:t>
            </a:fld>
            <a:endParaRPr lang="en-US"/>
          </a:p>
        </p:txBody>
      </p:sp>
      <p:sp>
        <p:nvSpPr>
          <p:cNvPr id="3" name="Footer Placeholder 2">
            <a:extLst>
              <a:ext uri="{FF2B5EF4-FFF2-40B4-BE49-F238E27FC236}">
                <a16:creationId xmlns:a16="http://schemas.microsoft.com/office/drawing/2014/main" id="{0098975A-913C-6E47-BC99-5FBAE7AE38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EE7C980-9DE4-D84C-BFB3-C8D9FD84FFD7}"/>
              </a:ext>
            </a:extLst>
          </p:cNvPr>
          <p:cNvSpPr>
            <a:spLocks noGrp="1"/>
          </p:cNvSpPr>
          <p:nvPr>
            <p:ph type="sldNum" sz="quarter" idx="12"/>
          </p:nvPr>
        </p:nvSpPr>
        <p:spPr/>
        <p:txBody>
          <a:bodyPr/>
          <a:lstStyle/>
          <a:p>
            <a:fld id="{0E5DFA69-656B-6C42-BCA9-A7EFA50B4608}" type="slidenum">
              <a:rPr lang="en-US" smtClean="0"/>
              <a:t>‹#›</a:t>
            </a:fld>
            <a:endParaRPr lang="en-US"/>
          </a:p>
        </p:txBody>
      </p:sp>
    </p:spTree>
    <p:extLst>
      <p:ext uri="{BB962C8B-B14F-4D97-AF65-F5344CB8AC3E}">
        <p14:creationId xmlns:p14="http://schemas.microsoft.com/office/powerpoint/2010/main" val="664344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F9FA0-E857-D142-819F-8143FEE0362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A1820CD-BA35-9440-BD91-25095A4C30D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70DEF2-2727-9845-B784-96D86BE3CF3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27CEDAA-9D45-E24A-829E-487CCB5C61EC}"/>
              </a:ext>
            </a:extLst>
          </p:cNvPr>
          <p:cNvSpPr>
            <a:spLocks noGrp="1"/>
          </p:cNvSpPr>
          <p:nvPr>
            <p:ph type="dt" sz="half" idx="10"/>
          </p:nvPr>
        </p:nvSpPr>
        <p:spPr/>
        <p:txBody>
          <a:bodyPr/>
          <a:lstStyle/>
          <a:p>
            <a:fld id="{7065A892-5E35-FD45-8F99-4777B996129A}" type="datetimeFigureOut">
              <a:rPr lang="en-US" smtClean="0"/>
              <a:t>10/9/2023</a:t>
            </a:fld>
            <a:endParaRPr lang="en-US"/>
          </a:p>
        </p:txBody>
      </p:sp>
      <p:sp>
        <p:nvSpPr>
          <p:cNvPr id="6" name="Footer Placeholder 5">
            <a:extLst>
              <a:ext uri="{FF2B5EF4-FFF2-40B4-BE49-F238E27FC236}">
                <a16:creationId xmlns:a16="http://schemas.microsoft.com/office/drawing/2014/main" id="{ECFB6B8B-3878-1446-A954-C0460C643A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0D035A-919D-B042-A742-B79B7E803614}"/>
              </a:ext>
            </a:extLst>
          </p:cNvPr>
          <p:cNvSpPr>
            <a:spLocks noGrp="1"/>
          </p:cNvSpPr>
          <p:nvPr>
            <p:ph type="sldNum" sz="quarter" idx="12"/>
          </p:nvPr>
        </p:nvSpPr>
        <p:spPr/>
        <p:txBody>
          <a:bodyPr/>
          <a:lstStyle/>
          <a:p>
            <a:fld id="{0E5DFA69-656B-6C42-BCA9-A7EFA50B4608}" type="slidenum">
              <a:rPr lang="en-US" smtClean="0"/>
              <a:t>‹#›</a:t>
            </a:fld>
            <a:endParaRPr lang="en-US"/>
          </a:p>
        </p:txBody>
      </p:sp>
    </p:spTree>
    <p:extLst>
      <p:ext uri="{BB962C8B-B14F-4D97-AF65-F5344CB8AC3E}">
        <p14:creationId xmlns:p14="http://schemas.microsoft.com/office/powerpoint/2010/main" val="3516302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22787-E35B-5845-9F0A-0F746DDADA1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CC0D16F-879D-F34C-82AB-D559684A115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CFC4146-8CE6-7045-9C8C-4F9B0182C60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70458B8-3A6E-A848-831D-9095B6E70C9A}"/>
              </a:ext>
            </a:extLst>
          </p:cNvPr>
          <p:cNvSpPr>
            <a:spLocks noGrp="1"/>
          </p:cNvSpPr>
          <p:nvPr>
            <p:ph type="dt" sz="half" idx="10"/>
          </p:nvPr>
        </p:nvSpPr>
        <p:spPr/>
        <p:txBody>
          <a:bodyPr/>
          <a:lstStyle/>
          <a:p>
            <a:fld id="{7065A892-5E35-FD45-8F99-4777B996129A}" type="datetimeFigureOut">
              <a:rPr lang="en-US" smtClean="0"/>
              <a:t>10/9/2023</a:t>
            </a:fld>
            <a:endParaRPr lang="en-US"/>
          </a:p>
        </p:txBody>
      </p:sp>
      <p:sp>
        <p:nvSpPr>
          <p:cNvPr id="6" name="Footer Placeholder 5">
            <a:extLst>
              <a:ext uri="{FF2B5EF4-FFF2-40B4-BE49-F238E27FC236}">
                <a16:creationId xmlns:a16="http://schemas.microsoft.com/office/drawing/2014/main" id="{AB948BE3-80CB-594C-8075-A979C30D23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F11737-BC27-9740-BAF1-68B15FA00F69}"/>
              </a:ext>
            </a:extLst>
          </p:cNvPr>
          <p:cNvSpPr>
            <a:spLocks noGrp="1"/>
          </p:cNvSpPr>
          <p:nvPr>
            <p:ph type="sldNum" sz="quarter" idx="12"/>
          </p:nvPr>
        </p:nvSpPr>
        <p:spPr/>
        <p:txBody>
          <a:bodyPr/>
          <a:lstStyle/>
          <a:p>
            <a:fld id="{0E5DFA69-656B-6C42-BCA9-A7EFA50B4608}" type="slidenum">
              <a:rPr lang="en-US" smtClean="0"/>
              <a:t>‹#›</a:t>
            </a:fld>
            <a:endParaRPr lang="en-US"/>
          </a:p>
        </p:txBody>
      </p:sp>
    </p:spTree>
    <p:extLst>
      <p:ext uri="{BB962C8B-B14F-4D97-AF65-F5344CB8AC3E}">
        <p14:creationId xmlns:p14="http://schemas.microsoft.com/office/powerpoint/2010/main" val="418611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36B558-18CB-4248-B080-EC489F68C79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7593B9-E7BB-0C46-93A4-D183E122FB3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1C46D-EC21-D241-A5BD-67D4133ACAE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065A892-5E35-FD45-8F99-4777B996129A}" type="datetimeFigureOut">
              <a:rPr lang="en-US" smtClean="0"/>
              <a:t>10/9/2023</a:t>
            </a:fld>
            <a:endParaRPr lang="en-US"/>
          </a:p>
        </p:txBody>
      </p:sp>
      <p:sp>
        <p:nvSpPr>
          <p:cNvPr id="5" name="Footer Placeholder 4">
            <a:extLst>
              <a:ext uri="{FF2B5EF4-FFF2-40B4-BE49-F238E27FC236}">
                <a16:creationId xmlns:a16="http://schemas.microsoft.com/office/drawing/2014/main" id="{42472B43-1D9E-344E-B716-54970DF43FB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930381-D4E9-5942-9E67-9F05619110C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E5DFA69-656B-6C42-BCA9-A7EFA50B4608}" type="slidenum">
              <a:rPr lang="en-US" smtClean="0"/>
              <a:t>‹#›</a:t>
            </a:fld>
            <a:endParaRPr lang="en-US"/>
          </a:p>
        </p:txBody>
      </p:sp>
    </p:spTree>
    <p:extLst>
      <p:ext uri="{BB962C8B-B14F-4D97-AF65-F5344CB8AC3E}">
        <p14:creationId xmlns:p14="http://schemas.microsoft.com/office/powerpoint/2010/main" val="79691216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thenationalcouncil.org/resources/cdc-key-finding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hyperlink" Target="https://www.thenationalcouncil.org/resources/cdc-key-finding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hyperlink" Target="https://www.thenationalcouncil.org/resources/cdc-key-finding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hyperlink" Target="https://www.thenationalcouncil.org/resources/cdc-key-finding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https://www.youtube.com/embed/kyD4DCDv_wU?feature=oembed" TargetMode="External"/><Relationship Id="rId5" Type="http://schemas.openxmlformats.org/officeDocument/2006/relationships/hyperlink" Target="https://youtu.be/kyD4DCDv_wU" TargetMode="Externa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hyperlink" Target="https://www.thenationalcouncil.org/getting-candid"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0.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5.emf"/></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6.emf"/><Relationship Id="rId5" Type="http://schemas.openxmlformats.org/officeDocument/2006/relationships/image" Target="../media/image23.png"/><Relationship Id="rId4" Type="http://schemas.openxmlformats.org/officeDocument/2006/relationships/image" Target="../media/image25.emf"/></Relationships>
</file>

<file path=ppt/slides/_rels/slide2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3" Type="http://schemas.openxmlformats.org/officeDocument/2006/relationships/image" Target="../media/image24.png"/><Relationship Id="rId7" Type="http://schemas.openxmlformats.org/officeDocument/2006/relationships/image" Target="../media/image35.svg"/><Relationship Id="rId12" Type="http://schemas.openxmlformats.org/officeDocument/2006/relationships/image" Target="../media/image40.png"/><Relationship Id="rId17" Type="http://schemas.openxmlformats.org/officeDocument/2006/relationships/image" Target="../media/image27.emf"/><Relationship Id="rId2" Type="http://schemas.openxmlformats.org/officeDocument/2006/relationships/notesSlide" Target="../notesSlides/notesSlide27.xml"/><Relationship Id="rId16" Type="http://schemas.openxmlformats.org/officeDocument/2006/relationships/image" Target="../media/image26.emf"/><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23.png"/><Relationship Id="rId15" Type="http://schemas.openxmlformats.org/officeDocument/2006/relationships/image" Target="../media/image43.svg"/><Relationship Id="rId10" Type="http://schemas.openxmlformats.org/officeDocument/2006/relationships/image" Target="../media/image38.png"/><Relationship Id="rId4" Type="http://schemas.openxmlformats.org/officeDocument/2006/relationships/image" Target="../media/image25.emf"/><Relationship Id="rId9" Type="http://schemas.openxmlformats.org/officeDocument/2006/relationships/image" Target="../media/image37.svg"/><Relationship Id="rId1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ideo" Target="https://www.youtube.com/embed/IOaK-VOcU3M?feature=oembed" TargetMode="External"/><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8" Type="http://schemas.openxmlformats.org/officeDocument/2006/relationships/image" Target="../media/image47.jpeg"/><Relationship Id="rId3" Type="http://schemas.microsoft.com/office/2018/10/relationships/comments" Target="../comments/modernComment_33F4_36493773.xml"/><Relationship Id="rId7" Type="http://schemas.openxmlformats.org/officeDocument/2006/relationships/image" Target="../media/image46.emf"/><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22.png"/><Relationship Id="rId10" Type="http://schemas.openxmlformats.org/officeDocument/2006/relationships/image" Target="../media/image48.png"/><Relationship Id="rId4" Type="http://schemas.openxmlformats.org/officeDocument/2006/relationships/hyperlink" Target="https://www.thenationalcouncil.org/program/getting-candid/resource-toolkit/" TargetMode="External"/><Relationship Id="rId9"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hyperlink" Target="https://thenationalcouncil.org/"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hyperlink" Target="https://www.thenationalcouncil.org/itsthelittlethings/" TargetMode="External"/><Relationship Id="rId7"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hyperlink" Target="https://www.tiktok.com/@dr.kojosarfo/video/7208571923612077358" TargetMode="Externa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hyperlink" Target="https://www.thenationalcouncil.org/program/getting-candid/establish-trust/" TargetMode="Externa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hyperlink" Target="mailto:GettingCandid@TheNationalCouncil.org"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hyperlink" Target="https://www.surveymonkey.com/r/ttarequestform"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hyperlink" Target="https://www.surveymonkey.com/r/VZDB8QS" TargetMode="External"/><Relationship Id="rId4" Type="http://schemas.openxmlformats.org/officeDocument/2006/relationships/image" Target="../media/image56.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www.frameworksinstitute.org/" TargetMode="Externa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hyperlink" Target="https://sbirt.webs.com/Hilton_Foundation_Youth_Substance_Use_Prevention_Infographic.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11.png"/><Relationship Id="rId3" Type="http://schemas.microsoft.com/office/2018/10/relationships/comments" Target="../comments/modernComment_33DD_D4A763CD.xml"/><Relationship Id="rId7" Type="http://schemas.openxmlformats.org/officeDocument/2006/relationships/diagramColors" Target="../diagrams/colors1.xml"/><Relationship Id="rId12" Type="http://schemas.microsoft.com/office/2007/relationships/hdphoto" Target="../media/hdphoto1.wdp"/><Relationship Id="rId17" Type="http://schemas.openxmlformats.org/officeDocument/2006/relationships/image" Target="../media/image15.png"/><Relationship Id="rId2" Type="http://schemas.openxmlformats.org/officeDocument/2006/relationships/notesSlide" Target="../notesSlides/notesSlide8.xml"/><Relationship Id="rId16" Type="http://schemas.openxmlformats.org/officeDocument/2006/relationships/image" Target="../media/image14.svg"/><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10.png"/><Relationship Id="rId5" Type="http://schemas.openxmlformats.org/officeDocument/2006/relationships/diagramLayout" Target="../diagrams/layout1.xml"/><Relationship Id="rId15" Type="http://schemas.openxmlformats.org/officeDocument/2006/relationships/image" Target="../media/image13.png"/><Relationship Id="rId10" Type="http://schemas.openxmlformats.org/officeDocument/2006/relationships/image" Target="../media/image9.svg"/><Relationship Id="rId4" Type="http://schemas.openxmlformats.org/officeDocument/2006/relationships/diagramData" Target="../diagrams/data1.xml"/><Relationship Id="rId9" Type="http://schemas.openxmlformats.org/officeDocument/2006/relationships/image" Target="../media/image8.png"/><Relationship Id="rId14" Type="http://schemas.openxmlformats.org/officeDocument/2006/relationships/image" Target="../media/image12.svg"/></Relationships>
</file>

<file path=ppt/slides/_rels/slide9.xml.rels><?xml version="1.0" encoding="UTF-8" standalone="yes"?>
<Relationships xmlns="http://schemas.openxmlformats.org/package/2006/relationships"><Relationship Id="rId3" Type="http://schemas.openxmlformats.org/officeDocument/2006/relationships/hyperlink" Target="https://www.thenationalcouncil.org/resources/cdc-key-finding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EC213D4-51D5-4E75-82A7-A65BDA5902E3}"/>
              </a:ext>
            </a:extLst>
          </p:cNvPr>
          <p:cNvSpPr>
            <a:spLocks noGrp="1"/>
          </p:cNvSpPr>
          <p:nvPr>
            <p:ph type="ctrTitle"/>
          </p:nvPr>
        </p:nvSpPr>
        <p:spPr>
          <a:xfrm>
            <a:off x="655440" y="2588302"/>
            <a:ext cx="7839473" cy="2171617"/>
          </a:xfrm>
        </p:spPr>
        <p:txBody>
          <a:bodyPr/>
          <a:lstStyle/>
          <a:p>
            <a:pPr algn="l"/>
            <a:r>
              <a:rPr lang="en-US" sz="4050" b="1" i="1" dirty="0">
                <a:solidFill>
                  <a:srgbClr val="064F80"/>
                </a:solidFill>
                <a:latin typeface="Calibri"/>
                <a:cs typeface="Calibri"/>
              </a:rPr>
              <a:t>Getting Candid: </a:t>
            </a:r>
            <a:br>
              <a:rPr lang="en-US" sz="4050" b="1" i="1" dirty="0">
                <a:latin typeface="Calibri" panose="020F0502020204030204" pitchFamily="34" charset="0"/>
                <a:cs typeface="Calibri" panose="020F0502020204030204" pitchFamily="34" charset="0"/>
              </a:rPr>
            </a:br>
            <a:r>
              <a:rPr lang="en-US" sz="3000" b="1" i="1" dirty="0">
                <a:latin typeface="Calibri"/>
                <a:cs typeface="Calibri"/>
              </a:rPr>
              <a:t>Practical Guidance for Framing the Conversation Around Youth Substance Use Prevention</a:t>
            </a:r>
            <a:br>
              <a:rPr lang="en-US" sz="3000" b="1" i="1" dirty="0">
                <a:latin typeface="Calibri" panose="020F0502020204030204" pitchFamily="34" charset="0"/>
                <a:cs typeface="Calibri" panose="020F0502020204030204" pitchFamily="34" charset="0"/>
              </a:rPr>
            </a:br>
            <a:endParaRPr lang="en-US" sz="4050" i="1" dirty="0"/>
          </a:p>
        </p:txBody>
      </p:sp>
    </p:spTree>
    <p:extLst>
      <p:ext uri="{BB962C8B-B14F-4D97-AF65-F5344CB8AC3E}">
        <p14:creationId xmlns:p14="http://schemas.microsoft.com/office/powerpoint/2010/main" val="460076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D99D6-8270-27BA-EDA4-2F6264C4F927}"/>
              </a:ext>
            </a:extLst>
          </p:cNvPr>
          <p:cNvSpPr>
            <a:spLocks noGrp="1"/>
          </p:cNvSpPr>
          <p:nvPr>
            <p:ph type="title"/>
          </p:nvPr>
        </p:nvSpPr>
        <p:spPr>
          <a:xfrm>
            <a:off x="398237" y="215336"/>
            <a:ext cx="8229600" cy="860559"/>
          </a:xfrm>
        </p:spPr>
        <p:txBody>
          <a:bodyPr>
            <a:normAutofit/>
          </a:bodyPr>
          <a:lstStyle/>
          <a:p>
            <a:r>
              <a:rPr lang="en-US" sz="3600" b="1">
                <a:solidFill>
                  <a:srgbClr val="EA5E29"/>
                </a:solidFill>
              </a:rPr>
              <a:t>Key Finding: </a:t>
            </a:r>
            <a:r>
              <a:rPr lang="en-US" sz="3600">
                <a:solidFill>
                  <a:srgbClr val="EA5E29"/>
                </a:solidFill>
              </a:rPr>
              <a:t>Youth vs. Provider Perceptions</a:t>
            </a:r>
          </a:p>
        </p:txBody>
      </p:sp>
      <p:sp>
        <p:nvSpPr>
          <p:cNvPr id="8" name="TextBox 7">
            <a:extLst>
              <a:ext uri="{FF2B5EF4-FFF2-40B4-BE49-F238E27FC236}">
                <a16:creationId xmlns:a16="http://schemas.microsoft.com/office/drawing/2014/main" id="{D568DD2C-D786-5E75-7F56-7E8A661230A4}"/>
              </a:ext>
            </a:extLst>
          </p:cNvPr>
          <p:cNvSpPr txBox="1"/>
          <p:nvPr/>
        </p:nvSpPr>
        <p:spPr>
          <a:xfrm>
            <a:off x="464162" y="5277175"/>
            <a:ext cx="6508396" cy="830997"/>
          </a:xfrm>
          <a:prstGeom prst="rect">
            <a:avLst/>
          </a:prstGeom>
          <a:noFill/>
        </p:spPr>
        <p:txBody>
          <a:bodyPr wrap="square">
            <a:spAutoFit/>
          </a:bodyPr>
          <a:lstStyle/>
          <a:p>
            <a:r>
              <a:rPr lang="en-US" sz="1600">
                <a:solidFill>
                  <a:srgbClr val="53605F"/>
                </a:solidFill>
                <a:latin typeface="+mj-lt"/>
              </a:rPr>
              <a:t>From Lake Research Partners, commissioned by </a:t>
            </a:r>
          </a:p>
          <a:p>
            <a:r>
              <a:rPr lang="en-US" sz="1600">
                <a:solidFill>
                  <a:srgbClr val="53605F"/>
                </a:solidFill>
                <a:latin typeface="+mj-lt"/>
              </a:rPr>
              <a:t>the National Council for Mental Wellbeing, 2021-2022</a:t>
            </a:r>
          </a:p>
          <a:p>
            <a:r>
              <a:rPr lang="en-US" sz="1600">
                <a:latin typeface="+mj-lt"/>
                <a:hlinkClick r:id="rId3"/>
              </a:rPr>
              <a:t>https://www.thenationalcouncil.org/resources/cdc-key-findings/</a:t>
            </a:r>
            <a:endParaRPr lang="en-US" sz="1600">
              <a:latin typeface="+mj-lt"/>
            </a:endParaRPr>
          </a:p>
        </p:txBody>
      </p:sp>
      <p:pic>
        <p:nvPicPr>
          <p:cNvPr id="6" name="Picture 5" descr="A diagram of a diagram&#10;&#10;Description automatically generated">
            <a:extLst>
              <a:ext uri="{FF2B5EF4-FFF2-40B4-BE49-F238E27FC236}">
                <a16:creationId xmlns:a16="http://schemas.microsoft.com/office/drawing/2014/main" id="{B16E70F6-33CF-6DBF-709B-EEC27F858338}"/>
              </a:ext>
            </a:extLst>
          </p:cNvPr>
          <p:cNvPicPr>
            <a:picLocks noChangeAspect="1"/>
          </p:cNvPicPr>
          <p:nvPr/>
        </p:nvPicPr>
        <p:blipFill>
          <a:blip r:embed="rId4"/>
          <a:stretch>
            <a:fillRect/>
          </a:stretch>
        </p:blipFill>
        <p:spPr>
          <a:xfrm>
            <a:off x="374884" y="1058457"/>
            <a:ext cx="7996696" cy="3986436"/>
          </a:xfrm>
          <a:prstGeom prst="rect">
            <a:avLst/>
          </a:prstGeom>
        </p:spPr>
      </p:pic>
    </p:spTree>
    <p:extLst>
      <p:ext uri="{BB962C8B-B14F-4D97-AF65-F5344CB8AC3E}">
        <p14:creationId xmlns:p14="http://schemas.microsoft.com/office/powerpoint/2010/main" val="1366429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D99D6-8270-27BA-EDA4-2F6264C4F927}"/>
              </a:ext>
            </a:extLst>
          </p:cNvPr>
          <p:cNvSpPr>
            <a:spLocks noGrp="1"/>
          </p:cNvSpPr>
          <p:nvPr>
            <p:ph type="title"/>
          </p:nvPr>
        </p:nvSpPr>
        <p:spPr>
          <a:xfrm>
            <a:off x="378284" y="264338"/>
            <a:ext cx="8229600" cy="860559"/>
          </a:xfrm>
        </p:spPr>
        <p:txBody>
          <a:bodyPr>
            <a:normAutofit/>
          </a:bodyPr>
          <a:lstStyle/>
          <a:p>
            <a:r>
              <a:rPr lang="en-US" sz="3600" b="1">
                <a:solidFill>
                  <a:srgbClr val="EA5E29"/>
                </a:solidFill>
              </a:rPr>
              <a:t>Key Finding: </a:t>
            </a:r>
            <a:r>
              <a:rPr lang="en-US" sz="3600">
                <a:solidFill>
                  <a:srgbClr val="EA5E29"/>
                </a:solidFill>
              </a:rPr>
              <a:t>Resiliency and Optimism</a:t>
            </a:r>
          </a:p>
        </p:txBody>
      </p:sp>
      <p:sp>
        <p:nvSpPr>
          <p:cNvPr id="8" name="TextBox 7">
            <a:extLst>
              <a:ext uri="{FF2B5EF4-FFF2-40B4-BE49-F238E27FC236}">
                <a16:creationId xmlns:a16="http://schemas.microsoft.com/office/drawing/2014/main" id="{D568DD2C-D786-5E75-7F56-7E8A661230A4}"/>
              </a:ext>
            </a:extLst>
          </p:cNvPr>
          <p:cNvSpPr txBox="1"/>
          <p:nvPr/>
        </p:nvSpPr>
        <p:spPr>
          <a:xfrm>
            <a:off x="474231" y="5276306"/>
            <a:ext cx="6508396" cy="830997"/>
          </a:xfrm>
          <a:prstGeom prst="rect">
            <a:avLst/>
          </a:prstGeom>
          <a:noFill/>
        </p:spPr>
        <p:txBody>
          <a:bodyPr wrap="square">
            <a:spAutoFit/>
          </a:bodyPr>
          <a:lstStyle/>
          <a:p>
            <a:r>
              <a:rPr lang="en-US" sz="1600">
                <a:solidFill>
                  <a:srgbClr val="53605F"/>
                </a:solidFill>
                <a:latin typeface="+mj-lt"/>
              </a:rPr>
              <a:t>From Lake Research Partners, commissioned by </a:t>
            </a:r>
          </a:p>
          <a:p>
            <a:r>
              <a:rPr lang="en-US" sz="1600">
                <a:solidFill>
                  <a:srgbClr val="53605F"/>
                </a:solidFill>
                <a:latin typeface="+mj-lt"/>
              </a:rPr>
              <a:t>the National Council for Mental Wellbeing, 2021-2022</a:t>
            </a:r>
          </a:p>
          <a:p>
            <a:r>
              <a:rPr lang="en-US" sz="1600">
                <a:latin typeface="+mj-lt"/>
                <a:hlinkClick r:id="rId3"/>
              </a:rPr>
              <a:t>https://www.thenationalcouncil.org/resources/cdc-key-findings/</a:t>
            </a:r>
            <a:endParaRPr lang="en-US" sz="1600">
              <a:latin typeface="+mj-lt"/>
            </a:endParaRPr>
          </a:p>
        </p:txBody>
      </p:sp>
      <p:pic>
        <p:nvPicPr>
          <p:cNvPr id="7" name="Picture 6" descr="A close-up of a graph&#10;&#10;Description automatically generated">
            <a:extLst>
              <a:ext uri="{FF2B5EF4-FFF2-40B4-BE49-F238E27FC236}">
                <a16:creationId xmlns:a16="http://schemas.microsoft.com/office/drawing/2014/main" id="{CDDA2DF6-F00D-A0FE-D6E8-1A1354F9BCCE}"/>
              </a:ext>
            </a:extLst>
          </p:cNvPr>
          <p:cNvPicPr>
            <a:picLocks noChangeAspect="1"/>
          </p:cNvPicPr>
          <p:nvPr/>
        </p:nvPicPr>
        <p:blipFill>
          <a:blip r:embed="rId4"/>
          <a:stretch>
            <a:fillRect/>
          </a:stretch>
        </p:blipFill>
        <p:spPr>
          <a:xfrm>
            <a:off x="391887" y="1416280"/>
            <a:ext cx="8189493" cy="3136935"/>
          </a:xfrm>
          <a:prstGeom prst="rect">
            <a:avLst/>
          </a:prstGeom>
        </p:spPr>
      </p:pic>
    </p:spTree>
    <p:extLst>
      <p:ext uri="{BB962C8B-B14F-4D97-AF65-F5344CB8AC3E}">
        <p14:creationId xmlns:p14="http://schemas.microsoft.com/office/powerpoint/2010/main" val="3718043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324169C-A5C9-6754-7433-2E55095035A3}"/>
              </a:ext>
            </a:extLst>
          </p:cNvPr>
          <p:cNvSpPr txBox="1">
            <a:spLocks/>
          </p:cNvSpPr>
          <p:nvPr/>
        </p:nvSpPr>
        <p:spPr>
          <a:xfrm>
            <a:off x="378216" y="247473"/>
            <a:ext cx="8229600" cy="86055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b="1">
                <a:solidFill>
                  <a:srgbClr val="EA5E29"/>
                </a:solidFill>
              </a:rPr>
              <a:t>Key Finding: </a:t>
            </a:r>
            <a:r>
              <a:rPr lang="en-US" sz="3600">
                <a:solidFill>
                  <a:srgbClr val="EA5E29"/>
                </a:solidFill>
              </a:rPr>
              <a:t>Trust vs. Comfort</a:t>
            </a:r>
          </a:p>
        </p:txBody>
      </p:sp>
      <p:sp>
        <p:nvSpPr>
          <p:cNvPr id="9" name="TextBox 8">
            <a:extLst>
              <a:ext uri="{FF2B5EF4-FFF2-40B4-BE49-F238E27FC236}">
                <a16:creationId xmlns:a16="http://schemas.microsoft.com/office/drawing/2014/main" id="{8D7B7B38-C277-7163-9636-3DEF32FA1128}"/>
              </a:ext>
            </a:extLst>
          </p:cNvPr>
          <p:cNvSpPr txBox="1"/>
          <p:nvPr/>
        </p:nvSpPr>
        <p:spPr>
          <a:xfrm>
            <a:off x="470452" y="5276829"/>
            <a:ext cx="6508396" cy="830997"/>
          </a:xfrm>
          <a:prstGeom prst="rect">
            <a:avLst/>
          </a:prstGeom>
          <a:noFill/>
        </p:spPr>
        <p:txBody>
          <a:bodyPr wrap="square">
            <a:spAutoFit/>
          </a:bodyPr>
          <a:lstStyle/>
          <a:p>
            <a:r>
              <a:rPr lang="en-US" sz="1600">
                <a:solidFill>
                  <a:srgbClr val="53605F"/>
                </a:solidFill>
                <a:latin typeface="+mj-lt"/>
              </a:rPr>
              <a:t>From Lake Research Partners, commissioned by </a:t>
            </a:r>
          </a:p>
          <a:p>
            <a:r>
              <a:rPr lang="en-US" sz="1600">
                <a:solidFill>
                  <a:srgbClr val="53605F"/>
                </a:solidFill>
                <a:latin typeface="+mj-lt"/>
              </a:rPr>
              <a:t>the National Council for Mental Wellbeing, 2021-2022</a:t>
            </a:r>
          </a:p>
          <a:p>
            <a:r>
              <a:rPr lang="en-US" sz="1600">
                <a:latin typeface="+mj-lt"/>
                <a:hlinkClick r:id="rId3"/>
              </a:rPr>
              <a:t>https://www.thenationalcouncil.org/resources/cdc-key-findings/</a:t>
            </a:r>
            <a:endParaRPr lang="en-US" sz="1600"/>
          </a:p>
        </p:txBody>
      </p:sp>
      <p:sp>
        <p:nvSpPr>
          <p:cNvPr id="7" name="Round Diagonal Corner Rectangle 6">
            <a:extLst>
              <a:ext uri="{FF2B5EF4-FFF2-40B4-BE49-F238E27FC236}">
                <a16:creationId xmlns:a16="http://schemas.microsoft.com/office/drawing/2014/main" id="{60703CCC-77EF-C2A6-05AF-17EED1F08FAB}"/>
              </a:ext>
            </a:extLst>
          </p:cNvPr>
          <p:cNvSpPr/>
          <p:nvPr/>
        </p:nvSpPr>
        <p:spPr>
          <a:xfrm>
            <a:off x="381000" y="1156800"/>
            <a:ext cx="8365436" cy="3547722"/>
          </a:xfrm>
          <a:prstGeom prst="round2DiagRect">
            <a:avLst/>
          </a:prstGeom>
          <a:solidFill>
            <a:srgbClr val="E8E0D1">
              <a:alpha val="5266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close-up of a sign&#10;&#10;Description automatically generated">
            <a:extLst>
              <a:ext uri="{FF2B5EF4-FFF2-40B4-BE49-F238E27FC236}">
                <a16:creationId xmlns:a16="http://schemas.microsoft.com/office/drawing/2014/main" id="{E06A49FB-8F88-90E4-843E-84F29E11CD22}"/>
              </a:ext>
            </a:extLst>
          </p:cNvPr>
          <p:cNvPicPr>
            <a:picLocks noChangeAspect="1"/>
          </p:cNvPicPr>
          <p:nvPr/>
        </p:nvPicPr>
        <p:blipFill>
          <a:blip r:embed="rId4"/>
          <a:stretch>
            <a:fillRect/>
          </a:stretch>
        </p:blipFill>
        <p:spPr>
          <a:xfrm>
            <a:off x="685800" y="1954834"/>
            <a:ext cx="7772400" cy="1922682"/>
          </a:xfrm>
          <a:prstGeom prst="rect">
            <a:avLst/>
          </a:prstGeom>
        </p:spPr>
      </p:pic>
    </p:spTree>
    <p:extLst>
      <p:ext uri="{BB962C8B-B14F-4D97-AF65-F5344CB8AC3E}">
        <p14:creationId xmlns:p14="http://schemas.microsoft.com/office/powerpoint/2010/main" val="25629021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D99D6-8270-27BA-EDA4-2F6264C4F927}"/>
              </a:ext>
            </a:extLst>
          </p:cNvPr>
          <p:cNvSpPr>
            <a:spLocks noGrp="1"/>
          </p:cNvSpPr>
          <p:nvPr>
            <p:ph type="title"/>
          </p:nvPr>
        </p:nvSpPr>
        <p:spPr>
          <a:xfrm>
            <a:off x="311957" y="406693"/>
            <a:ext cx="7432345" cy="511264"/>
          </a:xfrm>
        </p:spPr>
        <p:txBody>
          <a:bodyPr>
            <a:noAutofit/>
          </a:bodyPr>
          <a:lstStyle/>
          <a:p>
            <a:pPr algn="ctr"/>
            <a:r>
              <a:rPr lang="en-US" sz="3600" b="1">
                <a:solidFill>
                  <a:srgbClr val="EA5E29"/>
                </a:solidFill>
              </a:rPr>
              <a:t>Key Finding: </a:t>
            </a:r>
            <a:r>
              <a:rPr lang="en-US" sz="3600">
                <a:solidFill>
                  <a:srgbClr val="EA5E29"/>
                </a:solidFill>
              </a:rPr>
              <a:t>Top 4 Reasons Not To Use</a:t>
            </a:r>
          </a:p>
        </p:txBody>
      </p:sp>
      <p:sp>
        <p:nvSpPr>
          <p:cNvPr id="8" name="TextBox 7">
            <a:extLst>
              <a:ext uri="{FF2B5EF4-FFF2-40B4-BE49-F238E27FC236}">
                <a16:creationId xmlns:a16="http://schemas.microsoft.com/office/drawing/2014/main" id="{D568DD2C-D786-5E75-7F56-7E8A661230A4}"/>
              </a:ext>
            </a:extLst>
          </p:cNvPr>
          <p:cNvSpPr txBox="1"/>
          <p:nvPr/>
        </p:nvSpPr>
        <p:spPr>
          <a:xfrm>
            <a:off x="469033" y="5277798"/>
            <a:ext cx="6626873" cy="830997"/>
          </a:xfrm>
          <a:prstGeom prst="rect">
            <a:avLst/>
          </a:prstGeom>
          <a:noFill/>
        </p:spPr>
        <p:txBody>
          <a:bodyPr wrap="square">
            <a:spAutoFit/>
          </a:bodyPr>
          <a:lstStyle/>
          <a:p>
            <a:r>
              <a:rPr lang="en-US" sz="1600">
                <a:solidFill>
                  <a:srgbClr val="53605F"/>
                </a:solidFill>
                <a:latin typeface="+mj-lt"/>
              </a:rPr>
              <a:t>From Lake Research Partners, commissioned by </a:t>
            </a:r>
          </a:p>
          <a:p>
            <a:r>
              <a:rPr lang="en-US" sz="1600">
                <a:solidFill>
                  <a:srgbClr val="53605F"/>
                </a:solidFill>
                <a:latin typeface="+mj-lt"/>
              </a:rPr>
              <a:t>the National Council for Mental Wellbeing, 2021-2022</a:t>
            </a:r>
          </a:p>
          <a:p>
            <a:r>
              <a:rPr lang="en-US" sz="1600">
                <a:latin typeface="+mj-lt"/>
                <a:hlinkClick r:id="rId3"/>
              </a:rPr>
              <a:t>https://www.thenationalcouncil.org/resources/cdc-key-findings/</a:t>
            </a:r>
            <a:endParaRPr lang="en-US" sz="1600">
              <a:latin typeface="+mj-lt"/>
            </a:endParaRPr>
          </a:p>
        </p:txBody>
      </p:sp>
      <p:pic>
        <p:nvPicPr>
          <p:cNvPr id="7" name="Picture 6" descr="A close-up of a few orange and white cards&#10;&#10;Description automatically generated">
            <a:extLst>
              <a:ext uri="{FF2B5EF4-FFF2-40B4-BE49-F238E27FC236}">
                <a16:creationId xmlns:a16="http://schemas.microsoft.com/office/drawing/2014/main" id="{9264F7B9-7AAB-B806-BFD6-6CE0118AF086}"/>
              </a:ext>
            </a:extLst>
          </p:cNvPr>
          <p:cNvPicPr>
            <a:picLocks noChangeAspect="1"/>
          </p:cNvPicPr>
          <p:nvPr/>
        </p:nvPicPr>
        <p:blipFill>
          <a:blip r:embed="rId4"/>
          <a:stretch>
            <a:fillRect/>
          </a:stretch>
        </p:blipFill>
        <p:spPr>
          <a:xfrm>
            <a:off x="685800" y="1917400"/>
            <a:ext cx="7772400" cy="2422975"/>
          </a:xfrm>
          <a:prstGeom prst="rect">
            <a:avLst/>
          </a:prstGeom>
        </p:spPr>
      </p:pic>
    </p:spTree>
    <p:extLst>
      <p:ext uri="{BB962C8B-B14F-4D97-AF65-F5344CB8AC3E}">
        <p14:creationId xmlns:p14="http://schemas.microsoft.com/office/powerpoint/2010/main" val="15778211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120E0-7999-4087-81DA-75A77AF96E32}"/>
              </a:ext>
            </a:extLst>
          </p:cNvPr>
          <p:cNvSpPr>
            <a:spLocks noGrp="1"/>
          </p:cNvSpPr>
          <p:nvPr>
            <p:ph type="title"/>
          </p:nvPr>
        </p:nvSpPr>
        <p:spPr>
          <a:xfrm>
            <a:off x="-21862" y="118996"/>
            <a:ext cx="8063043" cy="1097772"/>
          </a:xfrm>
        </p:spPr>
        <p:txBody>
          <a:bodyPr>
            <a:noAutofit/>
          </a:bodyPr>
          <a:lstStyle/>
          <a:p>
            <a:pPr algn="ctr"/>
            <a:r>
              <a:rPr lang="en-US" sz="3600" b="1">
                <a:solidFill>
                  <a:srgbClr val="EA5E29"/>
                </a:solidFill>
              </a:rPr>
              <a:t>Your Role as a Youth-serving Provider</a:t>
            </a:r>
          </a:p>
        </p:txBody>
      </p:sp>
      <p:sp>
        <p:nvSpPr>
          <p:cNvPr id="3" name="Content Placeholder 2">
            <a:extLst>
              <a:ext uri="{FF2B5EF4-FFF2-40B4-BE49-F238E27FC236}">
                <a16:creationId xmlns:a16="http://schemas.microsoft.com/office/drawing/2014/main" id="{B829D498-5F85-4FF2-9AED-A628D1792194}"/>
              </a:ext>
            </a:extLst>
          </p:cNvPr>
          <p:cNvSpPr>
            <a:spLocks noGrp="1"/>
          </p:cNvSpPr>
          <p:nvPr>
            <p:ph idx="1"/>
          </p:nvPr>
        </p:nvSpPr>
        <p:spPr>
          <a:xfrm>
            <a:off x="746234" y="1545021"/>
            <a:ext cx="7667789" cy="1114596"/>
          </a:xfrm>
        </p:spPr>
        <p:txBody>
          <a:bodyPr vert="horz" lIns="91440" tIns="45720" rIns="91440" bIns="45720" rtlCol="0" anchor="t">
            <a:normAutofit/>
          </a:bodyPr>
          <a:lstStyle/>
          <a:p>
            <a:pPr>
              <a:buClr>
                <a:srgbClr val="EA5E29"/>
              </a:buClr>
            </a:pPr>
            <a:r>
              <a:rPr lang="en-US" sz="2400">
                <a:latin typeface="+mj-lt"/>
              </a:rPr>
              <a:t>Create a safe space to </a:t>
            </a:r>
            <a:r>
              <a:rPr lang="en-US" sz="2400" b="1">
                <a:solidFill>
                  <a:srgbClr val="064F80"/>
                </a:solidFill>
                <a:latin typeface="Calibri" panose="020F0502020204030204" pitchFamily="34" charset="0"/>
                <a:cs typeface="Calibri" panose="020F0502020204030204" pitchFamily="34" charset="0"/>
              </a:rPr>
              <a:t>normalize conversations </a:t>
            </a:r>
            <a:r>
              <a:rPr lang="en-US" sz="2400">
                <a:latin typeface="+mj-lt"/>
              </a:rPr>
              <a:t>about substance use and its connection to health, school, finances and relationships.</a:t>
            </a:r>
          </a:p>
          <a:p>
            <a:endParaRPr lang="en-US" sz="750">
              <a:latin typeface="+mj-lt"/>
            </a:endParaRPr>
          </a:p>
        </p:txBody>
      </p:sp>
      <p:sp>
        <p:nvSpPr>
          <p:cNvPr id="6" name="Content Placeholder 2">
            <a:extLst>
              <a:ext uri="{FF2B5EF4-FFF2-40B4-BE49-F238E27FC236}">
                <a16:creationId xmlns:a16="http://schemas.microsoft.com/office/drawing/2014/main" id="{F0218D62-9BCA-46E3-9897-49833630D6B3}"/>
              </a:ext>
            </a:extLst>
          </p:cNvPr>
          <p:cNvSpPr txBox="1">
            <a:spLocks/>
          </p:cNvSpPr>
          <p:nvPr/>
        </p:nvSpPr>
        <p:spPr>
          <a:xfrm>
            <a:off x="747803" y="2764904"/>
            <a:ext cx="3856383" cy="2038323"/>
          </a:xfrm>
          <a:prstGeom prst="rect">
            <a:avLst/>
          </a:prstGeom>
        </p:spPr>
        <p:txBody>
          <a:bodyPr vert="horz" lIns="51435" tIns="25718" rIns="51435" bIns="25718" rtlCol="0">
            <a:noAutofit/>
          </a:bodyPr>
          <a:lstStyle>
            <a:lvl1pPr marL="342900" indent="-342900" algn="l" defTabSz="914400" rtl="0" eaLnBrk="1" latinLnBrk="0" hangingPunct="1">
              <a:lnSpc>
                <a:spcPct val="100000"/>
              </a:lnSpc>
              <a:spcBef>
                <a:spcPts val="1000"/>
              </a:spcBef>
              <a:buFont typeface="Arial" panose="020B0604020202020204" pitchFamily="34" charset="0"/>
              <a:buChar char="•"/>
              <a:defRPr sz="2000" b="0" i="0" kern="1200">
                <a:solidFill>
                  <a:schemeClr val="tx1"/>
                </a:solidFill>
                <a:latin typeface="+mn-lt"/>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81">
              <a:latin typeface="+mj-lt"/>
            </a:endParaRPr>
          </a:p>
          <a:p>
            <a:pPr marL="231775" indent="-231775">
              <a:buClr>
                <a:srgbClr val="EA5E29"/>
              </a:buClr>
            </a:pPr>
            <a:r>
              <a:rPr lang="en-US" sz="2400">
                <a:latin typeface="+mj-lt"/>
              </a:rPr>
              <a:t>Maximize </a:t>
            </a:r>
            <a:r>
              <a:rPr lang="en-US" sz="2400" b="1">
                <a:solidFill>
                  <a:schemeClr val="accent1">
                    <a:lumMod val="75000"/>
                  </a:schemeClr>
                </a:solidFill>
                <a:latin typeface="Calibri" panose="020F0502020204030204" pitchFamily="34" charset="0"/>
                <a:cs typeface="Calibri" panose="020F0502020204030204" pitchFamily="34" charset="0"/>
              </a:rPr>
              <a:t>regular touch points and established relationships </a:t>
            </a:r>
            <a:r>
              <a:rPr lang="en-US" sz="2400">
                <a:latin typeface="+mj-lt"/>
              </a:rPr>
              <a:t>to reinforce prevention messages and encourage healthy peer relationships.</a:t>
            </a:r>
          </a:p>
        </p:txBody>
      </p:sp>
      <p:sp>
        <p:nvSpPr>
          <p:cNvPr id="5" name="TextBox 4">
            <a:extLst>
              <a:ext uri="{FF2B5EF4-FFF2-40B4-BE49-F238E27FC236}">
                <a16:creationId xmlns:a16="http://schemas.microsoft.com/office/drawing/2014/main" id="{48EB44EA-E0FF-BF16-3C2F-6B5D5C092B91}"/>
              </a:ext>
            </a:extLst>
          </p:cNvPr>
          <p:cNvSpPr txBox="1"/>
          <p:nvPr/>
        </p:nvSpPr>
        <p:spPr>
          <a:xfrm>
            <a:off x="746978" y="5375515"/>
            <a:ext cx="5996721" cy="468740"/>
          </a:xfrm>
          <a:prstGeom prst="rect">
            <a:avLst/>
          </a:prstGeom>
          <a:noFill/>
        </p:spPr>
        <p:txBody>
          <a:bodyPr wrap="square">
            <a:spAutoFit/>
          </a:bodyPr>
          <a:lstStyle/>
          <a:p>
            <a:pPr marL="214313" indent="-214313">
              <a:buClr>
                <a:srgbClr val="EA5E29"/>
              </a:buClr>
              <a:buFont typeface="Arial" panose="020B0604020202020204" pitchFamily="34" charset="0"/>
              <a:buChar char="•"/>
            </a:pPr>
            <a:r>
              <a:rPr lang="en-US" sz="2400">
                <a:latin typeface="+mj-lt"/>
              </a:rPr>
              <a:t>Identify potential risk and </a:t>
            </a:r>
            <a:r>
              <a:rPr lang="en-US" sz="2400" b="1">
                <a:solidFill>
                  <a:srgbClr val="064F80"/>
                </a:solidFill>
                <a:latin typeface="Calibri" panose="020F0502020204030204" pitchFamily="34" charset="0"/>
                <a:cs typeface="Calibri" panose="020F0502020204030204" pitchFamily="34" charset="0"/>
              </a:rPr>
              <a:t>protective factors</a:t>
            </a:r>
            <a:r>
              <a:rPr lang="en-US" sz="2400" b="1">
                <a:solidFill>
                  <a:srgbClr val="064F80"/>
                </a:solidFill>
                <a:latin typeface="+mj-lt"/>
              </a:rPr>
              <a:t>. </a:t>
            </a:r>
          </a:p>
        </p:txBody>
      </p:sp>
      <p:sp>
        <p:nvSpPr>
          <p:cNvPr id="4" name="Round Diagonal Corner Rectangle 3">
            <a:extLst>
              <a:ext uri="{FF2B5EF4-FFF2-40B4-BE49-F238E27FC236}">
                <a16:creationId xmlns:a16="http://schemas.microsoft.com/office/drawing/2014/main" id="{8F1B1B20-4280-A59E-06C5-4FA3E9532D2C}"/>
              </a:ext>
            </a:extLst>
          </p:cNvPr>
          <p:cNvSpPr/>
          <p:nvPr/>
        </p:nvSpPr>
        <p:spPr>
          <a:xfrm>
            <a:off x="4717775" y="2494542"/>
            <a:ext cx="3856382" cy="2384172"/>
          </a:xfrm>
          <a:prstGeom prst="round2DiagRect">
            <a:avLst/>
          </a:prstGeom>
          <a:blipFill>
            <a:blip r:embed="rId3"/>
            <a:stretch>
              <a:fillRect/>
            </a:stretch>
          </a:blipFill>
          <a:ln w="25400">
            <a:solidFill>
              <a:srgbClr val="064F80"/>
            </a:solidFill>
          </a:ln>
          <a:effectLst>
            <a:outerShdw blurRad="50800" dist="127000" dir="2700000" algn="tl" rotWithShape="0">
              <a:schemeClr val="tx1">
                <a:lumMod val="50000"/>
                <a:lumOff val="50000"/>
                <a:alpha val="20018"/>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77593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F3FF7-AC40-4243-A786-B5884B3FC112}"/>
              </a:ext>
            </a:extLst>
          </p:cNvPr>
          <p:cNvSpPr>
            <a:spLocks noGrp="1"/>
          </p:cNvSpPr>
          <p:nvPr>
            <p:ph type="title"/>
          </p:nvPr>
        </p:nvSpPr>
        <p:spPr>
          <a:xfrm>
            <a:off x="619983" y="328546"/>
            <a:ext cx="8015805" cy="968383"/>
          </a:xfrm>
        </p:spPr>
        <p:txBody>
          <a:bodyPr>
            <a:normAutofit/>
          </a:bodyPr>
          <a:lstStyle/>
          <a:p>
            <a:pPr algn="ctr"/>
            <a:r>
              <a:rPr lang="en-US" sz="3600" b="1">
                <a:solidFill>
                  <a:srgbClr val="EA5E29"/>
                </a:solidFill>
                <a:cs typeface="Calibri Light"/>
              </a:rPr>
              <a:t>Video: </a:t>
            </a:r>
            <a:r>
              <a:rPr lang="en-US" sz="3600">
                <a:solidFill>
                  <a:srgbClr val="EA5E29"/>
                </a:solidFill>
                <a:cs typeface="Calibri Light"/>
              </a:rPr>
              <a:t>What Youth Want You to Know</a:t>
            </a:r>
            <a:endParaRPr lang="en-US" sz="3600">
              <a:solidFill>
                <a:srgbClr val="EA5E29"/>
              </a:solidFill>
            </a:endParaRPr>
          </a:p>
        </p:txBody>
      </p:sp>
      <p:pic>
        <p:nvPicPr>
          <p:cNvPr id="3" name="Online Media 2" title="Getting Candid: What Youth Want to Know">
            <a:hlinkClick r:id="" action="ppaction://media"/>
            <a:extLst>
              <a:ext uri="{FF2B5EF4-FFF2-40B4-BE49-F238E27FC236}">
                <a16:creationId xmlns:a16="http://schemas.microsoft.com/office/drawing/2014/main" id="{9A5D072E-1FDF-BCFC-BF98-1B081F7F8013}"/>
              </a:ext>
            </a:extLst>
          </p:cNvPr>
          <p:cNvPicPr>
            <a:picLocks noRot="1" noChangeAspect="1"/>
          </p:cNvPicPr>
          <p:nvPr>
            <a:videoFile r:link="rId1"/>
          </p:nvPr>
        </p:nvPicPr>
        <p:blipFill>
          <a:blip r:embed="rId4"/>
          <a:stretch>
            <a:fillRect/>
          </a:stretch>
        </p:blipFill>
        <p:spPr>
          <a:xfrm>
            <a:off x="1587644" y="1433466"/>
            <a:ext cx="6080480" cy="3991068"/>
          </a:xfrm>
          <a:prstGeom prst="rect">
            <a:avLst/>
          </a:prstGeom>
        </p:spPr>
      </p:pic>
      <p:sp>
        <p:nvSpPr>
          <p:cNvPr id="4" name="TextBox 3">
            <a:extLst>
              <a:ext uri="{FF2B5EF4-FFF2-40B4-BE49-F238E27FC236}">
                <a16:creationId xmlns:a16="http://schemas.microsoft.com/office/drawing/2014/main" id="{EA47F725-C9EA-F8F4-F367-A9E28AB6B0A5}"/>
              </a:ext>
            </a:extLst>
          </p:cNvPr>
          <p:cNvSpPr txBox="1"/>
          <p:nvPr/>
        </p:nvSpPr>
        <p:spPr>
          <a:xfrm>
            <a:off x="3003872" y="5764123"/>
            <a:ext cx="3248025" cy="338554"/>
          </a:xfrm>
          <a:prstGeom prst="rect">
            <a:avLst/>
          </a:prstGeom>
          <a:noFill/>
        </p:spPr>
        <p:txBody>
          <a:bodyPr wrap="square" rtlCol="0">
            <a:spAutoFit/>
          </a:bodyPr>
          <a:lstStyle/>
          <a:p>
            <a:pPr algn="ctr"/>
            <a:r>
              <a:rPr lang="en-US" sz="1600">
                <a:latin typeface="+mj-lt"/>
                <a:hlinkClick r:id="rId5"/>
              </a:rPr>
              <a:t>https://youtu.be/kyD4DCDv_wU</a:t>
            </a:r>
            <a:r>
              <a:rPr lang="en-US" sz="1600">
                <a:latin typeface="+mj-lt"/>
              </a:rPr>
              <a:t> </a:t>
            </a:r>
          </a:p>
        </p:txBody>
      </p:sp>
    </p:spTree>
    <p:extLst>
      <p:ext uri="{BB962C8B-B14F-4D97-AF65-F5344CB8AC3E}">
        <p14:creationId xmlns:p14="http://schemas.microsoft.com/office/powerpoint/2010/main" val="3024255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 Diagonal Corner Rectangle 10">
            <a:extLst>
              <a:ext uri="{FF2B5EF4-FFF2-40B4-BE49-F238E27FC236}">
                <a16:creationId xmlns:a16="http://schemas.microsoft.com/office/drawing/2014/main" id="{7D313188-56F1-7508-A3F9-EA66EA4CF79E}"/>
              </a:ext>
            </a:extLst>
          </p:cNvPr>
          <p:cNvSpPr/>
          <p:nvPr/>
        </p:nvSpPr>
        <p:spPr>
          <a:xfrm>
            <a:off x="697056" y="436751"/>
            <a:ext cx="7749887" cy="5218622"/>
          </a:xfrm>
          <a:prstGeom prst="round2DiagRect">
            <a:avLst>
              <a:gd name="adj1" fmla="val 12896"/>
              <a:gd name="adj2" fmla="val 0"/>
            </a:avLst>
          </a:prstGeom>
          <a:solidFill>
            <a:srgbClr val="BEE6F2">
              <a:alpha val="30000"/>
            </a:srgbClr>
          </a:solidFill>
          <a:ln w="19050">
            <a:solidFill>
              <a:srgbClr val="064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64F80"/>
              </a:solidFill>
            </a:endParaRPr>
          </a:p>
        </p:txBody>
      </p:sp>
      <p:sp>
        <p:nvSpPr>
          <p:cNvPr id="2" name="Title 1">
            <a:extLst>
              <a:ext uri="{FF2B5EF4-FFF2-40B4-BE49-F238E27FC236}">
                <a16:creationId xmlns:a16="http://schemas.microsoft.com/office/drawing/2014/main" id="{771DD9E3-31C3-4C5C-8F0F-B9B0AC07791D}"/>
              </a:ext>
            </a:extLst>
          </p:cNvPr>
          <p:cNvSpPr>
            <a:spLocks noGrp="1"/>
          </p:cNvSpPr>
          <p:nvPr>
            <p:ph type="title"/>
          </p:nvPr>
        </p:nvSpPr>
        <p:spPr>
          <a:xfrm>
            <a:off x="3777115" y="1458926"/>
            <a:ext cx="4544271" cy="1812226"/>
          </a:xfrm>
        </p:spPr>
        <p:txBody>
          <a:bodyPr>
            <a:noAutofit/>
          </a:bodyPr>
          <a:lstStyle/>
          <a:p>
            <a:pPr algn="ctr"/>
            <a:r>
              <a:rPr lang="en-US" sz="3600" b="1">
                <a:solidFill>
                  <a:srgbClr val="095181"/>
                </a:solidFill>
                <a:latin typeface="Calibri" panose="020F0502020204030204" pitchFamily="34" charset="0"/>
                <a:cs typeface="Calibri" panose="020F0502020204030204" pitchFamily="34" charset="0"/>
              </a:rPr>
              <a:t>Inside the </a:t>
            </a:r>
            <a:br>
              <a:rPr lang="en-US" sz="3600" b="1">
                <a:solidFill>
                  <a:srgbClr val="EA5E29"/>
                </a:solidFill>
              </a:rPr>
            </a:br>
            <a:r>
              <a:rPr lang="en-US" sz="3600" b="1">
                <a:solidFill>
                  <a:srgbClr val="EA5E29"/>
                </a:solidFill>
              </a:rPr>
              <a:t>Getting Candid Message Guide</a:t>
            </a:r>
          </a:p>
        </p:txBody>
      </p:sp>
      <p:sp>
        <p:nvSpPr>
          <p:cNvPr id="8" name="TextBox 7">
            <a:extLst>
              <a:ext uri="{FF2B5EF4-FFF2-40B4-BE49-F238E27FC236}">
                <a16:creationId xmlns:a16="http://schemas.microsoft.com/office/drawing/2014/main" id="{67013926-BF7D-3DB7-558B-6EF851CE5D65}"/>
              </a:ext>
            </a:extLst>
          </p:cNvPr>
          <p:cNvSpPr txBox="1"/>
          <p:nvPr/>
        </p:nvSpPr>
        <p:spPr>
          <a:xfrm>
            <a:off x="4230037" y="3331170"/>
            <a:ext cx="4324413" cy="530915"/>
          </a:xfrm>
          <a:prstGeom prst="rect">
            <a:avLst/>
          </a:prstGeom>
          <a:noFill/>
        </p:spPr>
        <p:txBody>
          <a:bodyPr wrap="square">
            <a:spAutoFit/>
          </a:bodyPr>
          <a:lstStyle/>
          <a:p>
            <a:r>
              <a:rPr lang="en-US" sz="1500">
                <a:latin typeface="+mj-lt"/>
                <a:hlinkClick r:id="rId3"/>
              </a:rPr>
              <a:t>https://www.thenationalcouncil.org/getting-candid</a:t>
            </a:r>
            <a:endParaRPr lang="en-US" sz="1500">
              <a:latin typeface="+mj-lt"/>
            </a:endParaRPr>
          </a:p>
          <a:p>
            <a:endParaRPr lang="en-US" sz="1350"/>
          </a:p>
        </p:txBody>
      </p:sp>
      <p:sp>
        <p:nvSpPr>
          <p:cNvPr id="6" name="Round Diagonal Corner Rectangle 5">
            <a:extLst>
              <a:ext uri="{FF2B5EF4-FFF2-40B4-BE49-F238E27FC236}">
                <a16:creationId xmlns:a16="http://schemas.microsoft.com/office/drawing/2014/main" id="{709D353E-0B1D-4573-07BC-327A11FA1EF7}"/>
              </a:ext>
            </a:extLst>
          </p:cNvPr>
          <p:cNvSpPr/>
          <p:nvPr/>
        </p:nvSpPr>
        <p:spPr>
          <a:xfrm>
            <a:off x="1018021" y="1144860"/>
            <a:ext cx="3066472" cy="3802405"/>
          </a:xfrm>
          <a:prstGeom prst="round2DiagRect">
            <a:avLst>
              <a:gd name="adj1" fmla="val 2157"/>
              <a:gd name="adj2" fmla="val 0"/>
            </a:avLst>
          </a:prstGeom>
          <a:blipFill>
            <a:blip r:embed="rId4"/>
            <a:stretch>
              <a:fillRect/>
            </a:stretch>
          </a:blipFill>
          <a:ln w="25400">
            <a:noFill/>
          </a:ln>
          <a:effectLst>
            <a:outerShdw blurRad="50800" dist="127000" dir="2700000" algn="tl" rotWithShape="0">
              <a:schemeClr val="tx1">
                <a:lumMod val="50000"/>
                <a:lumOff val="50000"/>
                <a:alpha val="20018"/>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n orange sign with white text&#10;&#10;Description automatically generated">
            <a:extLst>
              <a:ext uri="{FF2B5EF4-FFF2-40B4-BE49-F238E27FC236}">
                <a16:creationId xmlns:a16="http://schemas.microsoft.com/office/drawing/2014/main" id="{3A81518F-79AA-37BF-7383-3706BA0C5E70}"/>
              </a:ext>
            </a:extLst>
          </p:cNvPr>
          <p:cNvPicPr>
            <a:picLocks noChangeAspect="1"/>
          </p:cNvPicPr>
          <p:nvPr/>
        </p:nvPicPr>
        <p:blipFill>
          <a:blip r:embed="rId5"/>
          <a:stretch>
            <a:fillRect/>
          </a:stretch>
        </p:blipFill>
        <p:spPr>
          <a:xfrm>
            <a:off x="7035800" y="4971954"/>
            <a:ext cx="1626157" cy="1638961"/>
          </a:xfrm>
          <a:prstGeom prst="rect">
            <a:avLst/>
          </a:prstGeom>
        </p:spPr>
      </p:pic>
    </p:spTree>
    <p:extLst>
      <p:ext uri="{BB962C8B-B14F-4D97-AF65-F5344CB8AC3E}">
        <p14:creationId xmlns:p14="http://schemas.microsoft.com/office/powerpoint/2010/main" val="4453655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068C2-63CA-46D4-B122-C1B8BFD0A2D5}"/>
              </a:ext>
            </a:extLst>
          </p:cNvPr>
          <p:cNvSpPr>
            <a:spLocks noGrp="1"/>
          </p:cNvSpPr>
          <p:nvPr>
            <p:ph type="title"/>
          </p:nvPr>
        </p:nvSpPr>
        <p:spPr>
          <a:xfrm>
            <a:off x="374534" y="386911"/>
            <a:ext cx="8090451" cy="571937"/>
          </a:xfrm>
        </p:spPr>
        <p:txBody>
          <a:bodyPr>
            <a:noAutofit/>
          </a:bodyPr>
          <a:lstStyle/>
          <a:p>
            <a:r>
              <a:rPr lang="en-US" sz="3600" b="1">
                <a:solidFill>
                  <a:srgbClr val="EA5E29"/>
                </a:solidFill>
                <a:cs typeface="Calibri" panose="020F0502020204030204" pitchFamily="34" charset="0"/>
              </a:rPr>
              <a:t>Communication Pathway</a:t>
            </a:r>
          </a:p>
        </p:txBody>
      </p:sp>
      <p:sp>
        <p:nvSpPr>
          <p:cNvPr id="6" name="Round Diagonal Corner Rectangle 5">
            <a:extLst>
              <a:ext uri="{FF2B5EF4-FFF2-40B4-BE49-F238E27FC236}">
                <a16:creationId xmlns:a16="http://schemas.microsoft.com/office/drawing/2014/main" id="{C0533DC7-8783-2979-0A97-E1466D921BA1}"/>
              </a:ext>
            </a:extLst>
          </p:cNvPr>
          <p:cNvSpPr/>
          <p:nvPr/>
        </p:nvSpPr>
        <p:spPr>
          <a:xfrm>
            <a:off x="321526" y="1106828"/>
            <a:ext cx="8540024" cy="2013630"/>
          </a:xfrm>
          <a:prstGeom prst="round2DiagRect">
            <a:avLst/>
          </a:prstGeom>
          <a:solidFill>
            <a:srgbClr val="0951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Graphical user interface, text, application&#10;&#10;Description automatically generated">
            <a:extLst>
              <a:ext uri="{FF2B5EF4-FFF2-40B4-BE49-F238E27FC236}">
                <a16:creationId xmlns:a16="http://schemas.microsoft.com/office/drawing/2014/main" id="{CF87D52A-F055-2342-94E9-5E036A5246C1}"/>
              </a:ext>
            </a:extLst>
          </p:cNvPr>
          <p:cNvPicPr>
            <a:picLocks noChangeAspect="1"/>
          </p:cNvPicPr>
          <p:nvPr/>
        </p:nvPicPr>
        <p:blipFill rotWithShape="1">
          <a:blip r:embed="rId3"/>
          <a:srcRect l="71962" t="27911" r="5165" b="56352"/>
          <a:stretch/>
        </p:blipFill>
        <p:spPr>
          <a:xfrm>
            <a:off x="3530843" y="3576500"/>
            <a:ext cx="1973511" cy="619437"/>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F6D7A60B-E8D7-8300-627D-3826E6DF899B}"/>
              </a:ext>
            </a:extLst>
          </p:cNvPr>
          <p:cNvPicPr>
            <a:picLocks noChangeAspect="1"/>
          </p:cNvPicPr>
          <p:nvPr/>
        </p:nvPicPr>
        <p:blipFill rotWithShape="1">
          <a:blip r:embed="rId3"/>
          <a:srcRect l="1182" t="1864" r="79415" b="89660"/>
          <a:stretch/>
        </p:blipFill>
        <p:spPr>
          <a:xfrm>
            <a:off x="581150" y="1239096"/>
            <a:ext cx="2133633" cy="441177"/>
          </a:xfrm>
          <a:prstGeom prst="rect">
            <a:avLst/>
          </a:prstGeom>
        </p:spPr>
      </p:pic>
      <p:sp>
        <p:nvSpPr>
          <p:cNvPr id="47" name="Round Diagonal Corner Rectangle 46">
            <a:extLst>
              <a:ext uri="{FF2B5EF4-FFF2-40B4-BE49-F238E27FC236}">
                <a16:creationId xmlns:a16="http://schemas.microsoft.com/office/drawing/2014/main" id="{81C31785-3B4A-D157-8158-3EDE2624EA8C}"/>
              </a:ext>
            </a:extLst>
          </p:cNvPr>
          <p:cNvSpPr/>
          <p:nvPr/>
        </p:nvSpPr>
        <p:spPr>
          <a:xfrm>
            <a:off x="541414" y="2160783"/>
            <a:ext cx="8320135" cy="1778601"/>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1FAAE10F-E7F1-B449-8ED5-9655EFCA98C6}"/>
              </a:ext>
            </a:extLst>
          </p:cNvPr>
          <p:cNvSpPr txBox="1">
            <a:spLocks/>
          </p:cNvSpPr>
          <p:nvPr/>
        </p:nvSpPr>
        <p:spPr>
          <a:xfrm>
            <a:off x="538536" y="1708256"/>
            <a:ext cx="4156267" cy="343890"/>
          </a:xfrm>
          <a:prstGeom prst="rect">
            <a:avLst/>
          </a:prstGeom>
        </p:spPr>
        <p:txBody>
          <a:bodyPr vert="horz" lIns="91440" tIns="45720" rIns="91440" bIns="4572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2000">
                <a:solidFill>
                  <a:schemeClr val="bg1"/>
                </a:solidFill>
              </a:rPr>
              <a:t>Build rapport and establish trust.</a:t>
            </a:r>
          </a:p>
        </p:txBody>
      </p:sp>
      <p:sp>
        <p:nvSpPr>
          <p:cNvPr id="11" name="Round Diagonal Corner Rectangle 10">
            <a:extLst>
              <a:ext uri="{FF2B5EF4-FFF2-40B4-BE49-F238E27FC236}">
                <a16:creationId xmlns:a16="http://schemas.microsoft.com/office/drawing/2014/main" id="{0751212A-B6E1-9253-B7D7-2BCE2AB20B97}"/>
              </a:ext>
            </a:extLst>
          </p:cNvPr>
          <p:cNvSpPr/>
          <p:nvPr/>
        </p:nvSpPr>
        <p:spPr>
          <a:xfrm>
            <a:off x="629788" y="2257921"/>
            <a:ext cx="8240668" cy="1778601"/>
          </a:xfrm>
          <a:prstGeom prst="round2DiagRect">
            <a:avLst/>
          </a:prstGeom>
          <a:solidFill>
            <a:srgbClr val="BEE6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 Diagonal Corner Rectangle 47">
            <a:extLst>
              <a:ext uri="{FF2B5EF4-FFF2-40B4-BE49-F238E27FC236}">
                <a16:creationId xmlns:a16="http://schemas.microsoft.com/office/drawing/2014/main" id="{7F40DDFE-413A-0831-0F1B-F9707DC6D19B}"/>
              </a:ext>
            </a:extLst>
          </p:cNvPr>
          <p:cNvSpPr/>
          <p:nvPr/>
        </p:nvSpPr>
        <p:spPr>
          <a:xfrm>
            <a:off x="819177" y="3305641"/>
            <a:ext cx="8100247" cy="1021308"/>
          </a:xfrm>
          <a:prstGeom prst="round2DiagRect">
            <a:avLst>
              <a:gd name="adj1" fmla="val 24128"/>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Graphical user interface, text, application&#10;&#10;Description automatically generated">
            <a:extLst>
              <a:ext uri="{FF2B5EF4-FFF2-40B4-BE49-F238E27FC236}">
                <a16:creationId xmlns:a16="http://schemas.microsoft.com/office/drawing/2014/main" id="{16C9C53B-C355-334D-9471-FE62BBB2ED60}"/>
              </a:ext>
            </a:extLst>
          </p:cNvPr>
          <p:cNvPicPr>
            <a:picLocks noChangeAspect="1"/>
          </p:cNvPicPr>
          <p:nvPr/>
        </p:nvPicPr>
        <p:blipFill rotWithShape="1">
          <a:blip r:embed="rId3"/>
          <a:srcRect l="32659" t="16111" r="44874" b="74573"/>
          <a:stretch/>
        </p:blipFill>
        <p:spPr>
          <a:xfrm>
            <a:off x="736817" y="2384561"/>
            <a:ext cx="2423907" cy="430265"/>
          </a:xfrm>
          <a:prstGeom prst="rect">
            <a:avLst/>
          </a:prstGeom>
        </p:spPr>
      </p:pic>
      <p:sp>
        <p:nvSpPr>
          <p:cNvPr id="16" name="TextBox 15">
            <a:extLst>
              <a:ext uri="{FF2B5EF4-FFF2-40B4-BE49-F238E27FC236}">
                <a16:creationId xmlns:a16="http://schemas.microsoft.com/office/drawing/2014/main" id="{6A680876-FBFF-0896-112D-8ED391BA9542}"/>
              </a:ext>
            </a:extLst>
          </p:cNvPr>
          <p:cNvSpPr txBox="1"/>
          <p:nvPr/>
        </p:nvSpPr>
        <p:spPr>
          <a:xfrm>
            <a:off x="840223" y="2820895"/>
            <a:ext cx="6979927" cy="400110"/>
          </a:xfrm>
          <a:prstGeom prst="rect">
            <a:avLst/>
          </a:prstGeom>
          <a:noFill/>
        </p:spPr>
        <p:txBody>
          <a:bodyPr wrap="square">
            <a:spAutoFit/>
          </a:bodyPr>
          <a:lstStyle/>
          <a:p>
            <a:pPr marL="0" indent="0">
              <a:buFont typeface="Arial" panose="020B0604020202020204" pitchFamily="34" charset="0"/>
              <a:buNone/>
            </a:pPr>
            <a:r>
              <a:rPr lang="en-US" sz="2000">
                <a:solidFill>
                  <a:srgbClr val="064F80"/>
                </a:solidFill>
              </a:rPr>
              <a:t>Seek guidance and input from youth on what matters to them.</a:t>
            </a:r>
          </a:p>
        </p:txBody>
      </p:sp>
      <p:sp>
        <p:nvSpPr>
          <p:cNvPr id="17" name="Round Diagonal Corner Rectangle 16">
            <a:extLst>
              <a:ext uri="{FF2B5EF4-FFF2-40B4-BE49-F238E27FC236}">
                <a16:creationId xmlns:a16="http://schemas.microsoft.com/office/drawing/2014/main" id="{3D4FDF9D-48AF-0B59-E0C0-2944657747E8}"/>
              </a:ext>
            </a:extLst>
          </p:cNvPr>
          <p:cNvSpPr/>
          <p:nvPr/>
        </p:nvSpPr>
        <p:spPr>
          <a:xfrm>
            <a:off x="910737" y="3402116"/>
            <a:ext cx="2541489" cy="859309"/>
          </a:xfrm>
          <a:prstGeom prst="round2DiagRect">
            <a:avLst>
              <a:gd name="adj1" fmla="val 24091"/>
              <a:gd name="adj2" fmla="val 0"/>
            </a:avLst>
          </a:prstGeom>
          <a:gradFill>
            <a:gsLst>
              <a:gs pos="0">
                <a:srgbClr val="EA5E29">
                  <a:alpha val="89357"/>
                </a:srgbClr>
              </a:gs>
              <a:gs pos="100000">
                <a:srgbClr val="EA5E29"/>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 Diagonal Corner Rectangle 38">
            <a:extLst>
              <a:ext uri="{FF2B5EF4-FFF2-40B4-BE49-F238E27FC236}">
                <a16:creationId xmlns:a16="http://schemas.microsoft.com/office/drawing/2014/main" id="{E17D6986-CDA1-7DD2-93D3-E058D54ED437}"/>
              </a:ext>
            </a:extLst>
          </p:cNvPr>
          <p:cNvSpPr/>
          <p:nvPr/>
        </p:nvSpPr>
        <p:spPr>
          <a:xfrm>
            <a:off x="3609698" y="3410885"/>
            <a:ext cx="2541489" cy="863241"/>
          </a:xfrm>
          <a:prstGeom prst="round2DiagRect">
            <a:avLst>
              <a:gd name="adj1" fmla="val 26521"/>
              <a:gd name="adj2" fmla="val 0"/>
            </a:avLst>
          </a:prstGeom>
          <a:gradFill>
            <a:gsLst>
              <a:gs pos="0">
                <a:srgbClr val="EA5E29">
                  <a:alpha val="89000"/>
                </a:srgbClr>
              </a:gs>
              <a:gs pos="100000">
                <a:srgbClr val="EA5E29"/>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779E8EF-B251-C768-16D7-07A94C471267}"/>
              </a:ext>
            </a:extLst>
          </p:cNvPr>
          <p:cNvSpPr txBox="1"/>
          <p:nvPr/>
        </p:nvSpPr>
        <p:spPr>
          <a:xfrm>
            <a:off x="1587978" y="3589461"/>
            <a:ext cx="2056637" cy="523220"/>
          </a:xfrm>
          <a:prstGeom prst="rect">
            <a:avLst/>
          </a:prstGeom>
          <a:noFill/>
        </p:spPr>
        <p:txBody>
          <a:bodyPr wrap="square" rtlCol="0">
            <a:spAutoFit/>
          </a:bodyPr>
          <a:lstStyle/>
          <a:p>
            <a:r>
              <a:rPr lang="en-US" sz="1400" b="1" cap="all">
                <a:solidFill>
                  <a:schemeClr val="bg1"/>
                </a:solidFill>
                <a:latin typeface="Ideal Sans Semibold" pitchFamily="2" charset="0"/>
              </a:rPr>
              <a:t>Frame the Communication</a:t>
            </a:r>
          </a:p>
        </p:txBody>
      </p:sp>
      <p:sp>
        <p:nvSpPr>
          <p:cNvPr id="29" name="TextBox 28">
            <a:extLst>
              <a:ext uri="{FF2B5EF4-FFF2-40B4-BE49-F238E27FC236}">
                <a16:creationId xmlns:a16="http://schemas.microsoft.com/office/drawing/2014/main" id="{7D48357B-CB08-CF02-DD47-98D27F2AF906}"/>
              </a:ext>
            </a:extLst>
          </p:cNvPr>
          <p:cNvSpPr txBox="1"/>
          <p:nvPr/>
        </p:nvSpPr>
        <p:spPr>
          <a:xfrm>
            <a:off x="912807" y="4329961"/>
            <a:ext cx="2475987" cy="923330"/>
          </a:xfrm>
          <a:prstGeom prst="rect">
            <a:avLst/>
          </a:prstGeom>
          <a:noFill/>
        </p:spPr>
        <p:txBody>
          <a:bodyPr wrap="square">
            <a:spAutoFit/>
          </a:bodyPr>
          <a:lstStyle/>
          <a:p>
            <a:pPr marL="0" indent="0">
              <a:buFont typeface="Arial" panose="020B0604020202020204" pitchFamily="34" charset="0"/>
              <a:buNone/>
            </a:pPr>
            <a:r>
              <a:rPr lang="en-US" sz="1800"/>
              <a:t>Choose the frame for communication based on insights from youth.</a:t>
            </a:r>
          </a:p>
        </p:txBody>
      </p:sp>
      <p:sp>
        <p:nvSpPr>
          <p:cNvPr id="46" name="Round Diagonal Corner Rectangle 45">
            <a:extLst>
              <a:ext uri="{FF2B5EF4-FFF2-40B4-BE49-F238E27FC236}">
                <a16:creationId xmlns:a16="http://schemas.microsoft.com/office/drawing/2014/main" id="{A128B0F1-0E66-60B2-0179-39E7A171A0CF}"/>
              </a:ext>
            </a:extLst>
          </p:cNvPr>
          <p:cNvSpPr/>
          <p:nvPr/>
        </p:nvSpPr>
        <p:spPr>
          <a:xfrm>
            <a:off x="6302707" y="3396097"/>
            <a:ext cx="2567749" cy="863241"/>
          </a:xfrm>
          <a:prstGeom prst="round2DiagRect">
            <a:avLst>
              <a:gd name="adj1" fmla="val 22825"/>
              <a:gd name="adj2" fmla="val 0"/>
            </a:avLst>
          </a:prstGeom>
          <a:gradFill>
            <a:gsLst>
              <a:gs pos="0">
                <a:srgbClr val="EA5E29">
                  <a:alpha val="89000"/>
                </a:srgbClr>
              </a:gs>
              <a:gs pos="100000">
                <a:srgbClr val="EA5E29"/>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B03F63F6-C0B0-77BF-E73F-74DB7470A1D6}"/>
              </a:ext>
            </a:extLst>
          </p:cNvPr>
          <p:cNvSpPr txBox="1"/>
          <p:nvPr/>
        </p:nvSpPr>
        <p:spPr>
          <a:xfrm>
            <a:off x="4359542" y="3688632"/>
            <a:ext cx="1605369" cy="307777"/>
          </a:xfrm>
          <a:prstGeom prst="rect">
            <a:avLst/>
          </a:prstGeom>
          <a:noFill/>
        </p:spPr>
        <p:txBody>
          <a:bodyPr wrap="square" rtlCol="0">
            <a:spAutoFit/>
          </a:bodyPr>
          <a:lstStyle/>
          <a:p>
            <a:r>
              <a:rPr lang="en-US" sz="1400" b="1" cap="all">
                <a:solidFill>
                  <a:schemeClr val="bg1"/>
                </a:solidFill>
                <a:latin typeface="Ideal Sans Semibold" pitchFamily="2" charset="0"/>
              </a:rPr>
              <a:t>Make the case</a:t>
            </a:r>
          </a:p>
        </p:txBody>
      </p:sp>
      <p:sp>
        <p:nvSpPr>
          <p:cNvPr id="36" name="TextBox 35">
            <a:extLst>
              <a:ext uri="{FF2B5EF4-FFF2-40B4-BE49-F238E27FC236}">
                <a16:creationId xmlns:a16="http://schemas.microsoft.com/office/drawing/2014/main" id="{C17DA95D-0271-F772-3343-3B252C1937C2}"/>
              </a:ext>
            </a:extLst>
          </p:cNvPr>
          <p:cNvSpPr txBox="1"/>
          <p:nvPr/>
        </p:nvSpPr>
        <p:spPr>
          <a:xfrm>
            <a:off x="6868240" y="3690413"/>
            <a:ext cx="1768050" cy="307777"/>
          </a:xfrm>
          <a:prstGeom prst="rect">
            <a:avLst/>
          </a:prstGeom>
          <a:noFill/>
        </p:spPr>
        <p:txBody>
          <a:bodyPr wrap="square" rtlCol="0">
            <a:spAutoFit/>
          </a:bodyPr>
          <a:lstStyle/>
          <a:p>
            <a:r>
              <a:rPr lang="en-US" sz="1400" b="1" cap="all">
                <a:solidFill>
                  <a:schemeClr val="bg1"/>
                </a:solidFill>
                <a:latin typeface="Ideal Sans Semibold" pitchFamily="2" charset="0"/>
              </a:rPr>
              <a:t>Suggest action</a:t>
            </a:r>
          </a:p>
        </p:txBody>
      </p:sp>
      <p:sp>
        <p:nvSpPr>
          <p:cNvPr id="37" name="TextBox 36">
            <a:extLst>
              <a:ext uri="{FF2B5EF4-FFF2-40B4-BE49-F238E27FC236}">
                <a16:creationId xmlns:a16="http://schemas.microsoft.com/office/drawing/2014/main" id="{703FF0F9-5559-C44A-EE0E-5F92E68DC692}"/>
              </a:ext>
            </a:extLst>
          </p:cNvPr>
          <p:cNvSpPr txBox="1"/>
          <p:nvPr/>
        </p:nvSpPr>
        <p:spPr>
          <a:xfrm>
            <a:off x="6291761" y="4326948"/>
            <a:ext cx="2578695" cy="646331"/>
          </a:xfrm>
          <a:prstGeom prst="rect">
            <a:avLst/>
          </a:prstGeom>
          <a:noFill/>
        </p:spPr>
        <p:txBody>
          <a:bodyPr wrap="square">
            <a:spAutoFit/>
          </a:bodyPr>
          <a:lstStyle/>
          <a:p>
            <a:pPr marL="0" indent="0">
              <a:buFont typeface="Arial" panose="020B0604020202020204" pitchFamily="34" charset="0"/>
              <a:buNone/>
            </a:pPr>
            <a:r>
              <a:rPr lang="en-US" sz="1800"/>
              <a:t>Select one or more actions to suggest.</a:t>
            </a:r>
          </a:p>
        </p:txBody>
      </p:sp>
      <p:sp>
        <p:nvSpPr>
          <p:cNvPr id="38" name="TextBox 37">
            <a:extLst>
              <a:ext uri="{FF2B5EF4-FFF2-40B4-BE49-F238E27FC236}">
                <a16:creationId xmlns:a16="http://schemas.microsoft.com/office/drawing/2014/main" id="{0764CB12-0FE6-5DEE-55C2-518770ABDEE7}"/>
              </a:ext>
            </a:extLst>
          </p:cNvPr>
          <p:cNvSpPr txBox="1"/>
          <p:nvPr/>
        </p:nvSpPr>
        <p:spPr>
          <a:xfrm>
            <a:off x="3647354" y="4326948"/>
            <a:ext cx="2614154" cy="1200329"/>
          </a:xfrm>
          <a:prstGeom prst="rect">
            <a:avLst/>
          </a:prstGeom>
          <a:noFill/>
        </p:spPr>
        <p:txBody>
          <a:bodyPr wrap="square">
            <a:spAutoFit/>
          </a:bodyPr>
          <a:lstStyle/>
          <a:p>
            <a:pPr marL="0" indent="0">
              <a:buFont typeface="Arial" panose="020B0604020202020204" pitchFamily="34" charset="0"/>
              <a:buNone/>
            </a:pPr>
            <a:r>
              <a:rPr lang="en-US" sz="1800"/>
              <a:t>Select evidence to provide compelling reasons not to use drugs or alcohol.</a:t>
            </a:r>
          </a:p>
        </p:txBody>
      </p:sp>
      <p:pic>
        <p:nvPicPr>
          <p:cNvPr id="42" name="Picture 41">
            <a:extLst>
              <a:ext uri="{FF2B5EF4-FFF2-40B4-BE49-F238E27FC236}">
                <a16:creationId xmlns:a16="http://schemas.microsoft.com/office/drawing/2014/main" id="{1061AABE-1F82-125A-21A6-1521C451CFF8}"/>
              </a:ext>
            </a:extLst>
          </p:cNvPr>
          <p:cNvPicPr>
            <a:picLocks noChangeAspect="1"/>
          </p:cNvPicPr>
          <p:nvPr/>
        </p:nvPicPr>
        <p:blipFill>
          <a:blip r:embed="rId4"/>
          <a:stretch>
            <a:fillRect/>
          </a:stretch>
        </p:blipFill>
        <p:spPr>
          <a:xfrm>
            <a:off x="1072263" y="3613001"/>
            <a:ext cx="459943" cy="431197"/>
          </a:xfrm>
          <a:prstGeom prst="rect">
            <a:avLst/>
          </a:prstGeom>
        </p:spPr>
      </p:pic>
      <p:pic>
        <p:nvPicPr>
          <p:cNvPr id="43" name="Picture 42">
            <a:extLst>
              <a:ext uri="{FF2B5EF4-FFF2-40B4-BE49-F238E27FC236}">
                <a16:creationId xmlns:a16="http://schemas.microsoft.com/office/drawing/2014/main" id="{25085530-6FB1-2C23-6018-3D62EDD20C0D}"/>
              </a:ext>
            </a:extLst>
          </p:cNvPr>
          <p:cNvPicPr>
            <a:picLocks noChangeAspect="1"/>
          </p:cNvPicPr>
          <p:nvPr/>
        </p:nvPicPr>
        <p:blipFill>
          <a:blip r:embed="rId5"/>
          <a:stretch>
            <a:fillRect/>
          </a:stretch>
        </p:blipFill>
        <p:spPr>
          <a:xfrm>
            <a:off x="3803448" y="3596021"/>
            <a:ext cx="443676" cy="443676"/>
          </a:xfrm>
          <a:prstGeom prst="rect">
            <a:avLst/>
          </a:prstGeom>
        </p:spPr>
      </p:pic>
      <p:pic>
        <p:nvPicPr>
          <p:cNvPr id="45" name="Picture 44">
            <a:extLst>
              <a:ext uri="{FF2B5EF4-FFF2-40B4-BE49-F238E27FC236}">
                <a16:creationId xmlns:a16="http://schemas.microsoft.com/office/drawing/2014/main" id="{9C57EB85-1C44-4364-3BD8-872BB7906264}"/>
              </a:ext>
            </a:extLst>
          </p:cNvPr>
          <p:cNvPicPr>
            <a:picLocks noChangeAspect="1"/>
          </p:cNvPicPr>
          <p:nvPr/>
        </p:nvPicPr>
        <p:blipFill>
          <a:blip r:embed="rId6"/>
          <a:stretch>
            <a:fillRect/>
          </a:stretch>
        </p:blipFill>
        <p:spPr>
          <a:xfrm>
            <a:off x="6454178" y="3488280"/>
            <a:ext cx="445084" cy="656499"/>
          </a:xfrm>
          <a:prstGeom prst="rect">
            <a:avLst/>
          </a:prstGeom>
        </p:spPr>
      </p:pic>
    </p:spTree>
    <p:extLst>
      <p:ext uri="{BB962C8B-B14F-4D97-AF65-F5344CB8AC3E}">
        <p14:creationId xmlns:p14="http://schemas.microsoft.com/office/powerpoint/2010/main" val="20146055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F988787-DDCC-4970-8622-3E06D42D5AFE}"/>
              </a:ext>
            </a:extLst>
          </p:cNvPr>
          <p:cNvSpPr>
            <a:spLocks noGrp="1"/>
          </p:cNvSpPr>
          <p:nvPr>
            <p:ph type="title"/>
          </p:nvPr>
        </p:nvSpPr>
        <p:spPr>
          <a:xfrm>
            <a:off x="368121" y="348092"/>
            <a:ext cx="8590805" cy="664457"/>
          </a:xfrm>
        </p:spPr>
        <p:txBody>
          <a:bodyPr>
            <a:normAutofit/>
          </a:bodyPr>
          <a:lstStyle/>
          <a:p>
            <a:r>
              <a:rPr lang="en-US" sz="3200" b="1">
                <a:solidFill>
                  <a:srgbClr val="EA5E29"/>
                </a:solidFill>
                <a:cs typeface="Calibri" panose="020F0502020204030204" pitchFamily="34" charset="0"/>
              </a:rPr>
              <a:t>Establish Trust</a:t>
            </a:r>
          </a:p>
        </p:txBody>
      </p:sp>
      <p:sp>
        <p:nvSpPr>
          <p:cNvPr id="2" name="Round Diagonal Corner Rectangle 1">
            <a:extLst>
              <a:ext uri="{FF2B5EF4-FFF2-40B4-BE49-F238E27FC236}">
                <a16:creationId xmlns:a16="http://schemas.microsoft.com/office/drawing/2014/main" id="{ECB77E34-2BB1-9881-672C-2EF1139E8104}"/>
              </a:ext>
            </a:extLst>
          </p:cNvPr>
          <p:cNvSpPr/>
          <p:nvPr/>
        </p:nvSpPr>
        <p:spPr>
          <a:xfrm>
            <a:off x="321526" y="1106828"/>
            <a:ext cx="8540024" cy="2486685"/>
          </a:xfrm>
          <a:prstGeom prst="round2DiagRect">
            <a:avLst/>
          </a:prstGeom>
          <a:solidFill>
            <a:srgbClr val="095181"/>
          </a:solidFill>
          <a:ln>
            <a:noFill/>
          </a:ln>
          <a:effectLst>
            <a:outerShdw blurRad="50800" dist="127000" dir="2700000" algn="tl" rotWithShape="0">
              <a:schemeClr val="bg2">
                <a:lumMod val="9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raphical user interface, text, application&#10;&#10;Description automatically generated">
            <a:extLst>
              <a:ext uri="{FF2B5EF4-FFF2-40B4-BE49-F238E27FC236}">
                <a16:creationId xmlns:a16="http://schemas.microsoft.com/office/drawing/2014/main" id="{D1F1DBDB-1AFA-B958-3BBA-4679880E58A3}"/>
              </a:ext>
            </a:extLst>
          </p:cNvPr>
          <p:cNvPicPr>
            <a:picLocks noChangeAspect="1"/>
          </p:cNvPicPr>
          <p:nvPr/>
        </p:nvPicPr>
        <p:blipFill rotWithShape="1">
          <a:blip r:embed="rId3"/>
          <a:srcRect l="1182" t="1864" r="79415" b="89660"/>
          <a:stretch/>
        </p:blipFill>
        <p:spPr>
          <a:xfrm>
            <a:off x="581150" y="1239096"/>
            <a:ext cx="2133633" cy="441177"/>
          </a:xfrm>
          <a:prstGeom prst="rect">
            <a:avLst/>
          </a:prstGeom>
        </p:spPr>
      </p:pic>
      <p:sp>
        <p:nvSpPr>
          <p:cNvPr id="8" name="Round Diagonal Corner Rectangle 7">
            <a:extLst>
              <a:ext uri="{FF2B5EF4-FFF2-40B4-BE49-F238E27FC236}">
                <a16:creationId xmlns:a16="http://schemas.microsoft.com/office/drawing/2014/main" id="{8ED94213-6ED4-8989-695E-B16825AD792C}"/>
              </a:ext>
            </a:extLst>
          </p:cNvPr>
          <p:cNvSpPr/>
          <p:nvPr/>
        </p:nvSpPr>
        <p:spPr>
          <a:xfrm>
            <a:off x="554114" y="2173484"/>
            <a:ext cx="8320135" cy="3577688"/>
          </a:xfrm>
          <a:prstGeom prst="round2DiagRect">
            <a:avLst>
              <a:gd name="adj1" fmla="val 12253"/>
              <a:gd name="adj2" fmla="val 0"/>
            </a:avLst>
          </a:prstGeom>
          <a:solidFill>
            <a:schemeClr val="bg1"/>
          </a:solidFill>
          <a:ln>
            <a:noFill/>
          </a:ln>
          <a:effectLst>
            <a:outerShdw blurRad="50800" dist="127000" dir="2700000" algn="tl" rotWithShape="0">
              <a:schemeClr val="bg2">
                <a:lumMod val="75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E79EF54-A127-4DD2-95A2-8D6A7331FC45}"/>
              </a:ext>
            </a:extLst>
          </p:cNvPr>
          <p:cNvSpPr txBox="1"/>
          <p:nvPr/>
        </p:nvSpPr>
        <p:spPr>
          <a:xfrm>
            <a:off x="756135" y="2291953"/>
            <a:ext cx="6025666" cy="3276282"/>
          </a:xfrm>
          <a:prstGeom prst="rect">
            <a:avLst/>
          </a:prstGeom>
          <a:noFill/>
        </p:spPr>
        <p:txBody>
          <a:bodyPr wrap="square" lIns="91440" tIns="45720" rIns="91440" bIns="45720" rtlCol="0" anchor="t">
            <a:spAutoFit/>
          </a:bodyPr>
          <a:lstStyle/>
          <a:p>
            <a:pPr marL="213995" indent="-213995">
              <a:lnSpc>
                <a:spcPct val="150000"/>
              </a:lnSpc>
              <a:buClr>
                <a:srgbClr val="EA5E29"/>
              </a:buClr>
              <a:buFont typeface="Arial" panose="020B0604020202020204" pitchFamily="34" charset="0"/>
              <a:buChar char="•"/>
            </a:pPr>
            <a:r>
              <a:rPr lang="en-US" sz="2000"/>
              <a:t>Ask permission before sharing information with them.</a:t>
            </a:r>
          </a:p>
          <a:p>
            <a:pPr marL="213995" indent="-213995">
              <a:lnSpc>
                <a:spcPct val="150000"/>
              </a:lnSpc>
              <a:buClr>
                <a:srgbClr val="EA5E29"/>
              </a:buClr>
              <a:buFont typeface="Arial" panose="020B0604020202020204" pitchFamily="34" charset="0"/>
              <a:buChar char="•"/>
            </a:pPr>
            <a:r>
              <a:rPr lang="en-US" sz="2000"/>
              <a:t>Create a safe space.</a:t>
            </a:r>
            <a:endParaRPr lang="en-US" sz="2000">
              <a:cs typeface="Calibri Light" panose="020F0302020204030204"/>
            </a:endParaRPr>
          </a:p>
          <a:p>
            <a:pPr marL="213995" indent="-213995">
              <a:lnSpc>
                <a:spcPct val="150000"/>
              </a:lnSpc>
              <a:buClr>
                <a:srgbClr val="EA5E29"/>
              </a:buClr>
              <a:buFont typeface="Arial" panose="020B0604020202020204" pitchFamily="34" charset="0"/>
              <a:buChar char="•"/>
            </a:pPr>
            <a:r>
              <a:rPr lang="en-US" sz="2000"/>
              <a:t>Be authentic.</a:t>
            </a:r>
            <a:endParaRPr lang="en-US" sz="2000">
              <a:cs typeface="Calibri Light" panose="020F0302020204030204"/>
            </a:endParaRPr>
          </a:p>
          <a:p>
            <a:pPr marL="213995" indent="-213995">
              <a:lnSpc>
                <a:spcPct val="150000"/>
              </a:lnSpc>
              <a:buClr>
                <a:srgbClr val="EA5E29"/>
              </a:buClr>
              <a:buFont typeface="Arial" panose="020B0604020202020204" pitchFamily="34" charset="0"/>
              <a:buChar char="•"/>
            </a:pPr>
            <a:r>
              <a:rPr lang="en-US" sz="2000"/>
              <a:t>Approach the conversation informally.</a:t>
            </a:r>
            <a:endParaRPr lang="en-US" sz="2000">
              <a:cs typeface="Calibri Light" panose="020F0302020204030204"/>
            </a:endParaRPr>
          </a:p>
          <a:p>
            <a:pPr marL="213995" indent="-213995">
              <a:lnSpc>
                <a:spcPct val="150000"/>
              </a:lnSpc>
              <a:buClr>
                <a:srgbClr val="EA5E29"/>
              </a:buClr>
              <a:buFont typeface="Arial" panose="020B0604020202020204" pitchFamily="34" charset="0"/>
              <a:buChar char="•"/>
            </a:pPr>
            <a:r>
              <a:rPr lang="en-US" sz="2000"/>
              <a:t>Do more listening than talking.</a:t>
            </a:r>
            <a:endParaRPr lang="en-US" sz="2000">
              <a:cs typeface="Calibri Light" panose="020F0302020204030204"/>
            </a:endParaRPr>
          </a:p>
          <a:p>
            <a:pPr marL="213995" indent="-213995">
              <a:lnSpc>
                <a:spcPct val="150000"/>
              </a:lnSpc>
              <a:buClr>
                <a:srgbClr val="EA5E29"/>
              </a:buClr>
              <a:buFont typeface="Arial" panose="020B0604020202020204" pitchFamily="34" charset="0"/>
              <a:buChar char="•"/>
            </a:pPr>
            <a:r>
              <a:rPr lang="en-US" sz="2000"/>
              <a:t>Be transparent and trustworthy.</a:t>
            </a:r>
            <a:endParaRPr lang="en-US" sz="2000">
              <a:cs typeface="Calibri Light" panose="020F0302020204030204"/>
            </a:endParaRPr>
          </a:p>
          <a:p>
            <a:pPr marL="213995" indent="-213995">
              <a:lnSpc>
                <a:spcPct val="150000"/>
              </a:lnSpc>
              <a:buClr>
                <a:srgbClr val="EA5E29"/>
              </a:buClr>
              <a:buFont typeface="Arial" panose="020B0604020202020204" pitchFamily="34" charset="0"/>
              <a:buChar char="•"/>
            </a:pPr>
            <a:r>
              <a:rPr lang="en-US" sz="2000"/>
              <a:t>Pay attention to body language.</a:t>
            </a:r>
            <a:endParaRPr lang="en-US" sz="2000">
              <a:cs typeface="Calibri Light" panose="020F0302020204030204"/>
            </a:endParaRPr>
          </a:p>
        </p:txBody>
      </p:sp>
      <p:sp>
        <p:nvSpPr>
          <p:cNvPr id="11" name="Content Placeholder 2">
            <a:extLst>
              <a:ext uri="{FF2B5EF4-FFF2-40B4-BE49-F238E27FC236}">
                <a16:creationId xmlns:a16="http://schemas.microsoft.com/office/drawing/2014/main" id="{3A04AA55-7725-D0C9-A3BA-3C76C9A35F6C}"/>
              </a:ext>
            </a:extLst>
          </p:cNvPr>
          <p:cNvSpPr txBox="1">
            <a:spLocks/>
          </p:cNvSpPr>
          <p:nvPr/>
        </p:nvSpPr>
        <p:spPr>
          <a:xfrm>
            <a:off x="541414" y="1710036"/>
            <a:ext cx="4156267" cy="343890"/>
          </a:xfrm>
          <a:prstGeom prst="rect">
            <a:avLst/>
          </a:prstGeom>
        </p:spPr>
        <p:txBody>
          <a:bodyPr vert="horz" lIns="91440" tIns="45720" rIns="91440" bIns="4572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2000">
                <a:solidFill>
                  <a:schemeClr val="bg1"/>
                </a:solidFill>
              </a:rPr>
              <a:t>Build rapport and establish trust.</a:t>
            </a:r>
          </a:p>
        </p:txBody>
      </p:sp>
      <p:pic>
        <p:nvPicPr>
          <p:cNvPr id="12" name="Picture 11" descr="An orange sign with white text&#10;&#10;Description automatically generated">
            <a:extLst>
              <a:ext uri="{FF2B5EF4-FFF2-40B4-BE49-F238E27FC236}">
                <a16:creationId xmlns:a16="http://schemas.microsoft.com/office/drawing/2014/main" id="{7CE92378-A33F-D67F-F80A-B4E6AE33BDAA}"/>
              </a:ext>
            </a:extLst>
          </p:cNvPr>
          <p:cNvPicPr>
            <a:picLocks noChangeAspect="1"/>
          </p:cNvPicPr>
          <p:nvPr/>
        </p:nvPicPr>
        <p:blipFill>
          <a:blip r:embed="rId4"/>
          <a:stretch>
            <a:fillRect/>
          </a:stretch>
        </p:blipFill>
        <p:spPr>
          <a:xfrm>
            <a:off x="7472277" y="5399636"/>
            <a:ext cx="1144551" cy="1153564"/>
          </a:xfrm>
          <a:prstGeom prst="rect">
            <a:avLst/>
          </a:prstGeom>
        </p:spPr>
      </p:pic>
    </p:spTree>
    <p:extLst>
      <p:ext uri="{BB962C8B-B14F-4D97-AF65-F5344CB8AC3E}">
        <p14:creationId xmlns:p14="http://schemas.microsoft.com/office/powerpoint/2010/main" val="48192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8D1145-0244-125B-444A-D0F42D92726D}"/>
              </a:ext>
            </a:extLst>
          </p:cNvPr>
          <p:cNvSpPr/>
          <p:nvPr/>
        </p:nvSpPr>
        <p:spPr>
          <a:xfrm>
            <a:off x="1567236" y="1405548"/>
            <a:ext cx="6009526" cy="853007"/>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mj-lt"/>
                <a:cs typeface="Calibri"/>
              </a:rPr>
              <a:t>Do not assume you understand </a:t>
            </a:r>
            <a:r>
              <a:rPr lang="en-US" b="1">
                <a:solidFill>
                  <a:srgbClr val="064F80"/>
                </a:solidFill>
                <a:latin typeface="+mj-lt"/>
                <a:cs typeface="Calibri"/>
              </a:rPr>
              <a:t>experiences and/or identities </a:t>
            </a:r>
            <a:r>
              <a:rPr lang="en-US">
                <a:solidFill>
                  <a:schemeClr val="tx1"/>
                </a:solidFill>
                <a:latin typeface="+mj-lt"/>
                <a:cs typeface="Calibri"/>
              </a:rPr>
              <a:t>of people from different cultures and/or religions.</a:t>
            </a:r>
            <a:endParaRPr lang="en-US">
              <a:solidFill>
                <a:schemeClr val="tx1"/>
              </a:solidFill>
              <a:latin typeface="+mj-lt"/>
            </a:endParaRPr>
          </a:p>
        </p:txBody>
      </p:sp>
      <p:sp>
        <p:nvSpPr>
          <p:cNvPr id="8" name="Rectangle 7">
            <a:extLst>
              <a:ext uri="{FF2B5EF4-FFF2-40B4-BE49-F238E27FC236}">
                <a16:creationId xmlns:a16="http://schemas.microsoft.com/office/drawing/2014/main" id="{975EEB71-A9E7-3A18-BE95-DB271427E9A9}"/>
              </a:ext>
            </a:extLst>
          </p:cNvPr>
          <p:cNvSpPr/>
          <p:nvPr/>
        </p:nvSpPr>
        <p:spPr>
          <a:xfrm>
            <a:off x="541033" y="2465414"/>
            <a:ext cx="4104445" cy="1717309"/>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solidFill>
                  <a:schemeClr val="tx1"/>
                </a:solidFill>
                <a:latin typeface="+mj-lt"/>
                <a:cs typeface="Calibri"/>
              </a:rPr>
              <a:t>Ask youth to briefly explain their </a:t>
            </a:r>
            <a:r>
              <a:rPr lang="en-US" b="1">
                <a:solidFill>
                  <a:srgbClr val="064F80"/>
                </a:solidFill>
                <a:latin typeface="+mj-lt"/>
                <a:cs typeface="Calibri"/>
              </a:rPr>
              <a:t>cultural and/or religious background</a:t>
            </a:r>
            <a:r>
              <a:rPr lang="en-US">
                <a:latin typeface="+mj-lt"/>
                <a:cs typeface="Calibri"/>
              </a:rPr>
              <a:t>,</a:t>
            </a:r>
            <a:r>
              <a:rPr lang="en-US">
                <a:solidFill>
                  <a:schemeClr val="tx1"/>
                </a:solidFill>
                <a:latin typeface="+mj-lt"/>
                <a:cs typeface="Calibri"/>
              </a:rPr>
              <a:t> to       include the meanings of traditions, some of the holidays and/or celebrations, and important people within the group.</a:t>
            </a:r>
            <a:endParaRPr lang="en-US">
              <a:solidFill>
                <a:schemeClr val="tx1"/>
              </a:solidFill>
              <a:latin typeface="+mj-lt"/>
            </a:endParaRPr>
          </a:p>
        </p:txBody>
      </p:sp>
      <p:sp>
        <p:nvSpPr>
          <p:cNvPr id="9" name="Rectangle 8">
            <a:extLst>
              <a:ext uri="{FF2B5EF4-FFF2-40B4-BE49-F238E27FC236}">
                <a16:creationId xmlns:a16="http://schemas.microsoft.com/office/drawing/2014/main" id="{3AED7458-4420-9BC1-8B31-D0971A63871C}"/>
              </a:ext>
            </a:extLst>
          </p:cNvPr>
          <p:cNvSpPr/>
          <p:nvPr/>
        </p:nvSpPr>
        <p:spPr>
          <a:xfrm>
            <a:off x="4989095" y="2465414"/>
            <a:ext cx="3613872" cy="1717309"/>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mj-lt"/>
                <a:ea typeface="+mn-lt"/>
                <a:cs typeface="+mn-lt"/>
              </a:rPr>
              <a:t>Ask youth </a:t>
            </a:r>
            <a:r>
              <a:rPr lang="en-US" b="1">
                <a:solidFill>
                  <a:srgbClr val="064F80"/>
                </a:solidFill>
                <a:latin typeface="+mj-lt"/>
                <a:ea typeface="+mn-lt"/>
                <a:cs typeface="+mn-lt"/>
              </a:rPr>
              <a:t>how they would like</a:t>
            </a:r>
            <a:r>
              <a:rPr lang="en-US">
                <a:solidFill>
                  <a:srgbClr val="064F80"/>
                </a:solidFill>
                <a:latin typeface="+mj-lt"/>
                <a:ea typeface="+mn-lt"/>
                <a:cs typeface="+mn-lt"/>
              </a:rPr>
              <a:t> </a:t>
            </a:r>
            <a:r>
              <a:rPr lang="en-US">
                <a:solidFill>
                  <a:schemeClr val="tx1"/>
                </a:solidFill>
                <a:latin typeface="+mj-lt"/>
                <a:ea typeface="+mn-lt"/>
                <a:cs typeface="+mn-lt"/>
              </a:rPr>
              <a:t>their sexual orientation, gender identity, cultural and/or religious background recognized and respected when receiving care and services.</a:t>
            </a:r>
            <a:endParaRPr lang="en-US">
              <a:solidFill>
                <a:schemeClr val="tx1"/>
              </a:solidFill>
              <a:latin typeface="+mj-lt"/>
              <a:cs typeface="Calibri" panose="020F0502020204030204"/>
            </a:endParaRPr>
          </a:p>
        </p:txBody>
      </p:sp>
      <p:sp>
        <p:nvSpPr>
          <p:cNvPr id="10" name="Rectangle 9">
            <a:extLst>
              <a:ext uri="{FF2B5EF4-FFF2-40B4-BE49-F238E27FC236}">
                <a16:creationId xmlns:a16="http://schemas.microsoft.com/office/drawing/2014/main" id="{2BCF8A01-283A-E377-0F19-C751E1BF5AD0}"/>
              </a:ext>
            </a:extLst>
          </p:cNvPr>
          <p:cNvSpPr/>
          <p:nvPr/>
        </p:nvSpPr>
        <p:spPr>
          <a:xfrm>
            <a:off x="1943027" y="4389582"/>
            <a:ext cx="5404900" cy="1547859"/>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mj-lt"/>
                <a:ea typeface="+mn-lt"/>
                <a:cs typeface="+mn-lt"/>
              </a:rPr>
              <a:t>Ask youth about any </a:t>
            </a:r>
            <a:r>
              <a:rPr lang="en-US" b="1">
                <a:solidFill>
                  <a:srgbClr val="064F80"/>
                </a:solidFill>
                <a:latin typeface="+mj-lt"/>
                <a:ea typeface="+mn-lt"/>
                <a:cs typeface="+mn-lt"/>
              </a:rPr>
              <a:t>doubts or concerns</a:t>
            </a:r>
            <a:r>
              <a:rPr lang="en-US">
                <a:solidFill>
                  <a:srgbClr val="064F80"/>
                </a:solidFill>
                <a:latin typeface="+mj-lt"/>
                <a:ea typeface="+mn-lt"/>
                <a:cs typeface="+mn-lt"/>
              </a:rPr>
              <a:t> </a:t>
            </a:r>
            <a:r>
              <a:rPr lang="en-US">
                <a:solidFill>
                  <a:schemeClr val="tx1"/>
                </a:solidFill>
                <a:latin typeface="+mj-lt"/>
                <a:ea typeface="+mn-lt"/>
                <a:cs typeface="+mn-lt"/>
              </a:rPr>
              <a:t>and try to uncover any misconceptions they may have about seeking services. If possible, politely and respectfully help resolve any doubts and correct any misconceptions.</a:t>
            </a:r>
            <a:endParaRPr lang="en-US">
              <a:solidFill>
                <a:schemeClr val="tx1"/>
              </a:solidFill>
              <a:latin typeface="+mj-lt"/>
            </a:endParaRPr>
          </a:p>
        </p:txBody>
      </p:sp>
      <p:pic>
        <p:nvPicPr>
          <p:cNvPr id="12" name="Graphic 11" descr="Aspiration with solid fill">
            <a:extLst>
              <a:ext uri="{FF2B5EF4-FFF2-40B4-BE49-F238E27FC236}">
                <a16:creationId xmlns:a16="http://schemas.microsoft.com/office/drawing/2014/main" id="{A2F3A626-ED52-65FC-3A6B-8C4E882D5F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76762" y="1366169"/>
            <a:ext cx="956642" cy="956642"/>
          </a:xfrm>
          <a:prstGeom prst="rect">
            <a:avLst/>
          </a:prstGeom>
        </p:spPr>
      </p:pic>
      <p:sp>
        <p:nvSpPr>
          <p:cNvPr id="15" name="Title 1">
            <a:extLst>
              <a:ext uri="{FF2B5EF4-FFF2-40B4-BE49-F238E27FC236}">
                <a16:creationId xmlns:a16="http://schemas.microsoft.com/office/drawing/2014/main" id="{A7FBB428-27F4-F14B-101D-69936100D5FB}"/>
              </a:ext>
            </a:extLst>
          </p:cNvPr>
          <p:cNvSpPr>
            <a:spLocks noGrp="1"/>
          </p:cNvSpPr>
          <p:nvPr>
            <p:ph type="title"/>
          </p:nvPr>
        </p:nvSpPr>
        <p:spPr>
          <a:xfrm>
            <a:off x="890857" y="242047"/>
            <a:ext cx="7509241" cy="956642"/>
          </a:xfrm>
        </p:spPr>
        <p:txBody>
          <a:bodyPr>
            <a:noAutofit/>
          </a:bodyPr>
          <a:lstStyle/>
          <a:p>
            <a:r>
              <a:rPr lang="en-US" sz="2800" b="1">
                <a:solidFill>
                  <a:srgbClr val="EA5E29"/>
                </a:solidFill>
              </a:rPr>
              <a:t>Youth Ambassador Tips for Building Trust &amp; Rapport</a:t>
            </a:r>
          </a:p>
        </p:txBody>
      </p:sp>
    </p:spTree>
    <p:extLst>
      <p:ext uri="{BB962C8B-B14F-4D97-AF65-F5344CB8AC3E}">
        <p14:creationId xmlns:p14="http://schemas.microsoft.com/office/powerpoint/2010/main" val="1980552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607AE262-6A21-4E79-89E3-9EE959F9BC26}"/>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6175" t="1461" r="9091" b="32354"/>
          <a:stretch/>
        </p:blipFill>
        <p:spPr>
          <a:xfrm>
            <a:off x="0" y="215564"/>
            <a:ext cx="9144000" cy="5149252"/>
          </a:xfrm>
          <a:prstGeom prst="rect">
            <a:avLst/>
          </a:prstGeom>
        </p:spPr>
      </p:pic>
      <p:sp>
        <p:nvSpPr>
          <p:cNvPr id="2" name="Rectangle 1">
            <a:extLst>
              <a:ext uri="{FF2B5EF4-FFF2-40B4-BE49-F238E27FC236}">
                <a16:creationId xmlns:a16="http://schemas.microsoft.com/office/drawing/2014/main" id="{A52E988D-2BB8-326E-9544-F6800E1613DF}"/>
              </a:ext>
            </a:extLst>
          </p:cNvPr>
          <p:cNvSpPr/>
          <p:nvPr/>
        </p:nvSpPr>
        <p:spPr>
          <a:xfrm>
            <a:off x="0" y="215564"/>
            <a:ext cx="9144000" cy="5143500"/>
          </a:xfrm>
          <a:prstGeom prst="rect">
            <a:avLst/>
          </a:prstGeom>
          <a:solidFill>
            <a:srgbClr val="FFFFFF">
              <a:alpha val="7098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itle 3">
            <a:extLst>
              <a:ext uri="{FF2B5EF4-FFF2-40B4-BE49-F238E27FC236}">
                <a16:creationId xmlns:a16="http://schemas.microsoft.com/office/drawing/2014/main" id="{8FB01570-F20E-4C01-9AB8-CD0213485BFC}"/>
              </a:ext>
            </a:extLst>
          </p:cNvPr>
          <p:cNvSpPr>
            <a:spLocks noGrp="1"/>
          </p:cNvSpPr>
          <p:nvPr>
            <p:ph type="title"/>
          </p:nvPr>
        </p:nvSpPr>
        <p:spPr>
          <a:xfrm>
            <a:off x="645861" y="1278958"/>
            <a:ext cx="5192439" cy="762815"/>
          </a:xfrm>
          <a:prstGeom prst="round2DiagRect">
            <a:avLst/>
          </a:prstGeom>
          <a:solidFill>
            <a:srgbClr val="FFFFFF"/>
          </a:solidFill>
          <a:ln w="28575">
            <a:solidFill>
              <a:srgbClr val="095181"/>
            </a:solidFill>
          </a:ln>
          <a:effectLst>
            <a:outerShdw blurRad="50800" dist="38100" dir="2700000" algn="tl" rotWithShape="0">
              <a:prstClr val="black">
                <a:alpha val="40000"/>
              </a:prstClr>
            </a:outerShdw>
          </a:effectLst>
        </p:spPr>
        <p:txBody>
          <a:bodyPr vert="horz" lIns="68580" tIns="34290" rIns="68580" bIns="34290" rtlCol="0" anchor="ctr">
            <a:normAutofit/>
          </a:bodyPr>
          <a:lstStyle/>
          <a:p>
            <a:pPr marL="41672"/>
            <a:r>
              <a:rPr lang="en-US" sz="3000" b="1">
                <a:solidFill>
                  <a:srgbClr val="EA5E29"/>
                </a:solidFill>
                <a:latin typeface="+mn-lt"/>
              </a:rPr>
              <a:t>Logistics for Our Virtual Space</a:t>
            </a:r>
          </a:p>
        </p:txBody>
      </p:sp>
      <p:sp>
        <p:nvSpPr>
          <p:cNvPr id="6" name="Content Placeholder 5">
            <a:extLst>
              <a:ext uri="{FF2B5EF4-FFF2-40B4-BE49-F238E27FC236}">
                <a16:creationId xmlns:a16="http://schemas.microsoft.com/office/drawing/2014/main" id="{3C4DB3B9-2D6B-4AB0-A754-03E2CE3D534C}"/>
              </a:ext>
            </a:extLst>
          </p:cNvPr>
          <p:cNvSpPr>
            <a:spLocks noGrp="1"/>
          </p:cNvSpPr>
          <p:nvPr>
            <p:ph idx="1"/>
          </p:nvPr>
        </p:nvSpPr>
        <p:spPr>
          <a:xfrm>
            <a:off x="308977" y="2238725"/>
            <a:ext cx="6845802" cy="2577503"/>
          </a:xfrm>
          <a:prstGeom prst="round2DiagRect">
            <a:avLst/>
          </a:prstGeom>
          <a:solidFill>
            <a:schemeClr val="bg1"/>
          </a:solidFill>
          <a:ln w="28575">
            <a:solidFill>
              <a:srgbClr val="095181"/>
            </a:solidFill>
          </a:ln>
          <a:effectLst>
            <a:outerShdw blurRad="50800" dist="38100" dir="2700000" algn="tl" rotWithShape="0">
              <a:prstClr val="black">
                <a:alpha val="40000"/>
              </a:prstClr>
            </a:outerShdw>
          </a:effectLst>
        </p:spPr>
        <p:txBody>
          <a:bodyPr vert="horz" lIns="68580" tIns="34290" rIns="68580" bIns="34290" rtlCol="0" anchor="ctr">
            <a:noAutofit/>
          </a:bodyPr>
          <a:lstStyle/>
          <a:p>
            <a:pPr marL="342900"/>
            <a:r>
              <a:rPr lang="en-US" sz="2000" b="1">
                <a:latin typeface="+mj-lt"/>
              </a:rPr>
              <a:t>Use the Chat </a:t>
            </a:r>
            <a:r>
              <a:rPr lang="en-US" sz="2000">
                <a:latin typeface="+mj-lt"/>
              </a:rPr>
              <a:t>to share ideas and ask questions.</a:t>
            </a:r>
            <a:endParaRPr lang="en-US" sz="2000">
              <a:latin typeface="+mj-lt"/>
              <a:cs typeface="+mn-cs"/>
            </a:endParaRPr>
          </a:p>
          <a:p>
            <a:pPr marL="342900"/>
            <a:endParaRPr lang="en-US" sz="1000">
              <a:latin typeface="+mj-lt"/>
              <a:cs typeface="Calibri Light"/>
            </a:endParaRPr>
          </a:p>
          <a:p>
            <a:pPr marL="342900"/>
            <a:r>
              <a:rPr lang="en-US" sz="2000">
                <a:latin typeface="+mj-lt"/>
              </a:rPr>
              <a:t>Please let us know in the chat your </a:t>
            </a:r>
            <a:r>
              <a:rPr lang="en-US" sz="2000" b="1">
                <a:latin typeface="+mj-lt"/>
              </a:rPr>
              <a:t>name, title &amp; location!</a:t>
            </a:r>
            <a:endParaRPr lang="en-US" sz="2000">
              <a:latin typeface="+mj-lt"/>
              <a:cs typeface="Calibri Light"/>
            </a:endParaRPr>
          </a:p>
          <a:p>
            <a:pPr marL="342900"/>
            <a:endParaRPr lang="en-US" sz="1000">
              <a:latin typeface="+mj-lt"/>
              <a:cs typeface="Calibri Light"/>
            </a:endParaRPr>
          </a:p>
          <a:p>
            <a:pPr marL="342900"/>
            <a:r>
              <a:rPr lang="en-US" sz="2000" b="1">
                <a:latin typeface="+mj-lt"/>
              </a:rPr>
              <a:t>Handout</a:t>
            </a:r>
            <a:r>
              <a:rPr lang="en-US" sz="2000" b="1">
                <a:latin typeface="+mj-lt"/>
                <a:cs typeface="Calibri Light"/>
              </a:rPr>
              <a:t> </a:t>
            </a:r>
            <a:r>
              <a:rPr lang="en-US" sz="2000">
                <a:latin typeface="+mj-lt"/>
                <a:cs typeface="Calibri Light"/>
              </a:rPr>
              <a:t>attached in the chat box.</a:t>
            </a:r>
          </a:p>
          <a:p>
            <a:pPr marL="0" indent="0">
              <a:buNone/>
            </a:pPr>
            <a:endParaRPr lang="en-US" sz="1000">
              <a:latin typeface="+mj-lt"/>
            </a:endParaRPr>
          </a:p>
          <a:p>
            <a:pPr marL="88106" indent="0">
              <a:buNone/>
            </a:pPr>
            <a:r>
              <a:rPr lang="en-US" sz="2000" i="1">
                <a:latin typeface="+mj-lt"/>
                <a:cs typeface="+mn-cs"/>
              </a:rPr>
              <a:t>If you have any technical issues, please message </a:t>
            </a:r>
            <a:r>
              <a:rPr lang="en-US" sz="2000" b="1">
                <a:latin typeface="+mj-lt"/>
                <a:cs typeface="+mn-cs"/>
              </a:rPr>
              <a:t>Amanda Stark</a:t>
            </a:r>
          </a:p>
        </p:txBody>
      </p:sp>
    </p:spTree>
    <p:extLst>
      <p:ext uri="{BB962C8B-B14F-4D97-AF65-F5344CB8AC3E}">
        <p14:creationId xmlns:p14="http://schemas.microsoft.com/office/powerpoint/2010/main" val="41525185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D230C9-A232-478F-8C99-A64BA561936E}"/>
              </a:ext>
            </a:extLst>
          </p:cNvPr>
          <p:cNvSpPr/>
          <p:nvPr/>
        </p:nvSpPr>
        <p:spPr>
          <a:xfrm>
            <a:off x="86721" y="539848"/>
            <a:ext cx="2672891" cy="1007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 Diagonal Corner Rectangle 19">
            <a:extLst>
              <a:ext uri="{FF2B5EF4-FFF2-40B4-BE49-F238E27FC236}">
                <a16:creationId xmlns:a16="http://schemas.microsoft.com/office/drawing/2014/main" id="{C0533DC7-8783-2979-0A97-E1466D921BA1}"/>
              </a:ext>
            </a:extLst>
          </p:cNvPr>
          <p:cNvSpPr/>
          <p:nvPr/>
        </p:nvSpPr>
        <p:spPr>
          <a:xfrm>
            <a:off x="327425" y="1099523"/>
            <a:ext cx="8540024" cy="1705874"/>
          </a:xfrm>
          <a:prstGeom prst="round2DiagRect">
            <a:avLst/>
          </a:prstGeom>
          <a:solidFill>
            <a:srgbClr val="0951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1" name="Picture 20" descr="Graphical user interface, text, application&#10;&#10;Description automatically generated">
            <a:extLst>
              <a:ext uri="{FF2B5EF4-FFF2-40B4-BE49-F238E27FC236}">
                <a16:creationId xmlns:a16="http://schemas.microsoft.com/office/drawing/2014/main" id="{F6D7A60B-E8D7-8300-627D-3826E6DF899B}"/>
              </a:ext>
            </a:extLst>
          </p:cNvPr>
          <p:cNvPicPr>
            <a:picLocks noChangeAspect="1"/>
          </p:cNvPicPr>
          <p:nvPr/>
        </p:nvPicPr>
        <p:blipFill rotWithShape="1">
          <a:blip r:embed="rId3"/>
          <a:srcRect l="1182" t="1864" r="79415" b="89660"/>
          <a:stretch/>
        </p:blipFill>
        <p:spPr>
          <a:xfrm>
            <a:off x="587049" y="1244490"/>
            <a:ext cx="2133633" cy="441177"/>
          </a:xfrm>
          <a:prstGeom prst="rect">
            <a:avLst/>
          </a:prstGeom>
        </p:spPr>
      </p:pic>
      <p:sp>
        <p:nvSpPr>
          <p:cNvPr id="6" name="Title 1">
            <a:extLst>
              <a:ext uri="{FF2B5EF4-FFF2-40B4-BE49-F238E27FC236}">
                <a16:creationId xmlns:a16="http://schemas.microsoft.com/office/drawing/2014/main" id="{FAC90C7C-0754-45F5-B0E5-F096C04CAD8A}"/>
              </a:ext>
            </a:extLst>
          </p:cNvPr>
          <p:cNvSpPr>
            <a:spLocks noGrp="1"/>
          </p:cNvSpPr>
          <p:nvPr>
            <p:ph type="title"/>
          </p:nvPr>
        </p:nvSpPr>
        <p:spPr>
          <a:xfrm>
            <a:off x="347229" y="344808"/>
            <a:ext cx="8614702" cy="664457"/>
          </a:xfrm>
        </p:spPr>
        <p:txBody>
          <a:bodyPr>
            <a:normAutofit/>
          </a:bodyPr>
          <a:lstStyle/>
          <a:p>
            <a:r>
              <a:rPr lang="en-US" sz="3200" b="1">
                <a:solidFill>
                  <a:srgbClr val="EA5E29"/>
                </a:solidFill>
                <a:cs typeface="Calibri" panose="020F0502020204030204" pitchFamily="34" charset="0"/>
              </a:rPr>
              <a:t>Gather Insights</a:t>
            </a:r>
          </a:p>
        </p:txBody>
      </p:sp>
      <p:sp>
        <p:nvSpPr>
          <p:cNvPr id="23" name="Round Diagonal Corner Rectangle 22">
            <a:extLst>
              <a:ext uri="{FF2B5EF4-FFF2-40B4-BE49-F238E27FC236}">
                <a16:creationId xmlns:a16="http://schemas.microsoft.com/office/drawing/2014/main" id="{1916FE18-A6FC-5AD7-6FA8-5AF94BE884BA}"/>
              </a:ext>
            </a:extLst>
          </p:cNvPr>
          <p:cNvSpPr/>
          <p:nvPr/>
        </p:nvSpPr>
        <p:spPr>
          <a:xfrm>
            <a:off x="520700" y="1802769"/>
            <a:ext cx="8422949" cy="2083431"/>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Diagonal Corner Rectangle 11">
            <a:extLst>
              <a:ext uri="{FF2B5EF4-FFF2-40B4-BE49-F238E27FC236}">
                <a16:creationId xmlns:a16="http://schemas.microsoft.com/office/drawing/2014/main" id="{0751212A-B6E1-9253-B7D7-2BCE2AB20B97}"/>
              </a:ext>
            </a:extLst>
          </p:cNvPr>
          <p:cNvSpPr/>
          <p:nvPr/>
        </p:nvSpPr>
        <p:spPr>
          <a:xfrm>
            <a:off x="614081" y="1915608"/>
            <a:ext cx="8266068" cy="1778601"/>
          </a:xfrm>
          <a:prstGeom prst="round2DiagRect">
            <a:avLst/>
          </a:prstGeom>
          <a:solidFill>
            <a:srgbClr val="BEE6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Picture 12" descr="Graphical user interface, text, application&#10;&#10;Description automatically generated">
            <a:extLst>
              <a:ext uri="{FF2B5EF4-FFF2-40B4-BE49-F238E27FC236}">
                <a16:creationId xmlns:a16="http://schemas.microsoft.com/office/drawing/2014/main" id="{16C9C53B-C355-334D-9471-FE62BBB2ED60}"/>
              </a:ext>
            </a:extLst>
          </p:cNvPr>
          <p:cNvPicPr>
            <a:picLocks noChangeAspect="1"/>
          </p:cNvPicPr>
          <p:nvPr/>
        </p:nvPicPr>
        <p:blipFill rotWithShape="1">
          <a:blip r:embed="rId3"/>
          <a:srcRect l="32659" t="16111" r="44874" b="74573"/>
          <a:stretch/>
        </p:blipFill>
        <p:spPr>
          <a:xfrm>
            <a:off x="733810" y="2042248"/>
            <a:ext cx="2423907" cy="430265"/>
          </a:xfrm>
          <a:prstGeom prst="rect">
            <a:avLst/>
          </a:prstGeom>
        </p:spPr>
      </p:pic>
      <p:sp>
        <p:nvSpPr>
          <p:cNvPr id="14" name="TextBox 15">
            <a:extLst>
              <a:ext uri="{FF2B5EF4-FFF2-40B4-BE49-F238E27FC236}">
                <a16:creationId xmlns:a16="http://schemas.microsoft.com/office/drawing/2014/main" id="{6A680876-FBFF-0896-112D-8ED391BA9542}"/>
              </a:ext>
            </a:extLst>
          </p:cNvPr>
          <p:cNvSpPr txBox="1"/>
          <p:nvPr/>
        </p:nvSpPr>
        <p:spPr>
          <a:xfrm>
            <a:off x="837216" y="2478582"/>
            <a:ext cx="6979927" cy="40011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Font typeface="Arial" panose="020B0604020202020204" pitchFamily="34" charset="0"/>
              <a:buNone/>
            </a:pPr>
            <a:r>
              <a:rPr lang="en-US" sz="2000">
                <a:solidFill>
                  <a:srgbClr val="064F80"/>
                </a:solidFill>
              </a:rPr>
              <a:t>Seek guidance and input from youth on what matters to them.</a:t>
            </a:r>
          </a:p>
        </p:txBody>
      </p:sp>
      <p:sp>
        <p:nvSpPr>
          <p:cNvPr id="16" name="Round Diagonal Corner Rectangle 15">
            <a:extLst>
              <a:ext uri="{FF2B5EF4-FFF2-40B4-BE49-F238E27FC236}">
                <a16:creationId xmlns:a16="http://schemas.microsoft.com/office/drawing/2014/main" id="{D0553307-2177-E170-4078-60DEC41344F5}"/>
              </a:ext>
            </a:extLst>
          </p:cNvPr>
          <p:cNvSpPr/>
          <p:nvPr/>
        </p:nvSpPr>
        <p:spPr>
          <a:xfrm>
            <a:off x="919076" y="3074811"/>
            <a:ext cx="7961073" cy="2616013"/>
          </a:xfrm>
          <a:prstGeom prst="round2DiagRect">
            <a:avLst>
              <a:gd name="adj1" fmla="val 11568"/>
              <a:gd name="adj2" fmla="val 0"/>
            </a:avLst>
          </a:prstGeom>
          <a:solidFill>
            <a:schemeClr val="bg1"/>
          </a:solidFill>
          <a:ln>
            <a:noFill/>
          </a:ln>
          <a:effectLst>
            <a:outerShdw blurRad="50800" dist="127000" dir="2700000" algn="tl" rotWithShape="0">
              <a:schemeClr val="bg2">
                <a:lumMod val="75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9D4D6F8-FD81-83BB-E60E-4D3BE91C34FA}"/>
              </a:ext>
            </a:extLst>
          </p:cNvPr>
          <p:cNvSpPr txBox="1"/>
          <p:nvPr/>
        </p:nvSpPr>
        <p:spPr>
          <a:xfrm>
            <a:off x="1074528" y="3299521"/>
            <a:ext cx="7548771" cy="2185214"/>
          </a:xfrm>
          <a:prstGeom prst="rect">
            <a:avLst/>
          </a:prstGeom>
          <a:noFill/>
        </p:spPr>
        <p:txBody>
          <a:bodyPr wrap="square" lIns="91440" tIns="45720" rIns="91440" bIns="45720" rtlCol="0" anchor="t">
            <a:spAutoFit/>
          </a:bodyPr>
          <a:lstStyle/>
          <a:p>
            <a:r>
              <a:rPr lang="en-US" sz="2000" b="1">
                <a:solidFill>
                  <a:srgbClr val="EA5E29"/>
                </a:solidFill>
                <a:latin typeface="+mj-lt"/>
                <a:cs typeface="Calibri" panose="020F0502020204030204"/>
              </a:rPr>
              <a:t>Ask open ended questions such as…</a:t>
            </a:r>
          </a:p>
          <a:p>
            <a:pPr marL="285750" indent="-285750">
              <a:spcBef>
                <a:spcPts val="600"/>
              </a:spcBef>
              <a:buClr>
                <a:srgbClr val="EA5E29"/>
              </a:buClr>
              <a:buFont typeface="Arial" panose="020B0604020202020204" pitchFamily="34" charset="0"/>
              <a:buChar char="•"/>
            </a:pPr>
            <a:r>
              <a:rPr lang="en-US" sz="2000">
                <a:cs typeface="Calibri Light"/>
              </a:rPr>
              <a:t>What matters most to you in your life and why?</a:t>
            </a:r>
          </a:p>
          <a:p>
            <a:pPr marL="285750" indent="-285750">
              <a:spcBef>
                <a:spcPts val="600"/>
              </a:spcBef>
              <a:buClr>
                <a:srgbClr val="EA5E29"/>
              </a:buClr>
              <a:buFont typeface="Arial" panose="020B0604020202020204" pitchFamily="34" charset="0"/>
              <a:buChar char="•"/>
            </a:pPr>
            <a:r>
              <a:rPr lang="en-US" sz="2000">
                <a:cs typeface="Calibri Light"/>
              </a:rPr>
              <a:t>What are you looking forward to most in the coming year (or after you graduate, or beyond) and why?</a:t>
            </a:r>
          </a:p>
          <a:p>
            <a:pPr marL="285750" indent="-285750">
              <a:spcBef>
                <a:spcPts val="600"/>
              </a:spcBef>
              <a:buClr>
                <a:srgbClr val="EA5E29"/>
              </a:buClr>
              <a:buFont typeface="Arial" panose="020B0604020202020204" pitchFamily="34" charset="0"/>
              <a:buChar char="•"/>
            </a:pPr>
            <a:r>
              <a:rPr lang="en-US" sz="2000">
                <a:cs typeface="Calibri Light"/>
              </a:rPr>
              <a:t>When you’re faced with making a tough choice or decision, what do you consider or think about most?</a:t>
            </a:r>
          </a:p>
        </p:txBody>
      </p:sp>
      <p:pic>
        <p:nvPicPr>
          <p:cNvPr id="19" name="Picture 18" descr="An orange sign with white text&#10;&#10;Description automatically generated">
            <a:extLst>
              <a:ext uri="{FF2B5EF4-FFF2-40B4-BE49-F238E27FC236}">
                <a16:creationId xmlns:a16="http://schemas.microsoft.com/office/drawing/2014/main" id="{2056F59A-4B5E-6726-80D6-EC363B18502D}"/>
              </a:ext>
            </a:extLst>
          </p:cNvPr>
          <p:cNvPicPr>
            <a:picLocks noChangeAspect="1"/>
          </p:cNvPicPr>
          <p:nvPr/>
        </p:nvPicPr>
        <p:blipFill>
          <a:blip r:embed="rId4"/>
          <a:stretch>
            <a:fillRect/>
          </a:stretch>
        </p:blipFill>
        <p:spPr>
          <a:xfrm>
            <a:off x="7472277" y="5399636"/>
            <a:ext cx="1144551" cy="1153564"/>
          </a:xfrm>
          <a:prstGeom prst="rect">
            <a:avLst/>
          </a:prstGeom>
        </p:spPr>
      </p:pic>
      <p:pic>
        <p:nvPicPr>
          <p:cNvPr id="3" name="Picture 2">
            <a:extLst>
              <a:ext uri="{FF2B5EF4-FFF2-40B4-BE49-F238E27FC236}">
                <a16:creationId xmlns:a16="http://schemas.microsoft.com/office/drawing/2014/main" id="{283DE81A-9BC2-449E-80A1-581BC9DF24C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2941" b="94958" l="9874" r="89916"/>
                    </a14:imgEffect>
                  </a14:imgLayer>
                </a14:imgProps>
              </a:ext>
              <a:ext uri="{28A0092B-C50C-407E-A947-70E740481C1C}">
                <a14:useLocalDpi xmlns:a14="http://schemas.microsoft.com/office/drawing/2010/main" val="0"/>
              </a:ext>
            </a:extLst>
          </a:blip>
          <a:stretch>
            <a:fillRect/>
          </a:stretch>
        </p:blipFill>
        <p:spPr>
          <a:xfrm>
            <a:off x="6717557" y="3103402"/>
            <a:ext cx="1099586" cy="916322"/>
          </a:xfrm>
          <a:prstGeom prst="rect">
            <a:avLst/>
          </a:prstGeom>
        </p:spPr>
      </p:pic>
    </p:spTree>
    <p:extLst>
      <p:ext uri="{BB962C8B-B14F-4D97-AF65-F5344CB8AC3E}">
        <p14:creationId xmlns:p14="http://schemas.microsoft.com/office/powerpoint/2010/main" val="2935712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7D3CBA0-0F65-484C-924E-14DBC3C3393C}"/>
              </a:ext>
            </a:extLst>
          </p:cNvPr>
          <p:cNvSpPr txBox="1">
            <a:spLocks/>
          </p:cNvSpPr>
          <p:nvPr/>
        </p:nvSpPr>
        <p:spPr bwMode="auto">
          <a:xfrm>
            <a:off x="619337" y="668334"/>
            <a:ext cx="8251948" cy="9659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51435" tIns="25718" rIns="51435" bIns="25718" numCol="1" anchor="t" anchorCtr="0" compatLnSpc="1">
            <a:prstTxWarp prst="textNoShape">
              <a:avLst/>
            </a:prstTxWarp>
            <a:normAutofit/>
          </a:bodyPr>
          <a:lstStyle>
            <a:lvl1pPr marL="257175" indent="-257175" algn="l" defTabSz="342900" rtl="0" eaLnBrk="1" fontAlgn="base" hangingPunct="1">
              <a:spcBef>
                <a:spcPct val="20000"/>
              </a:spcBef>
              <a:spcAft>
                <a:spcPct val="0"/>
              </a:spcAft>
              <a:buFont typeface="Arial" charset="0"/>
              <a:buChar char="•"/>
              <a:defRPr sz="19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213" indent="-214313" algn="l" defTabSz="342900" rtl="0" eaLnBrk="1" fontAlgn="base" hangingPunct="1">
              <a:spcBef>
                <a:spcPct val="20000"/>
              </a:spcBef>
              <a:spcAft>
                <a:spcPct val="0"/>
              </a:spcAft>
              <a:buFont typeface="Arial"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defTabSz="342900" rtl="0" eaLnBrk="1" fontAlgn="base" hangingPunct="1">
              <a:spcBef>
                <a:spcPct val="20000"/>
              </a:spcBef>
              <a:spcAft>
                <a:spcPct val="0"/>
              </a:spcAft>
              <a:buFont typeface="Arial" charset="0"/>
              <a:buChar char="•"/>
              <a:defRPr sz="1575"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defTabSz="342900" rtl="0" eaLnBrk="1" fontAlgn="base" hangingPunct="1">
              <a:spcBef>
                <a:spcPct val="20000"/>
              </a:spcBef>
              <a:spcAft>
                <a:spcPct val="0"/>
              </a:spcAft>
              <a:buFont typeface="Arial" charset="0"/>
              <a:buChar char="–"/>
              <a:defRPr sz="15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defTabSz="342900" rtl="0" eaLnBrk="1" fontAlgn="base" hangingPunct="1">
              <a:spcBef>
                <a:spcPct val="20000"/>
              </a:spcBef>
              <a:spcAft>
                <a:spcPct val="0"/>
              </a:spcAft>
              <a:buFont typeface="Arial" charset="0"/>
              <a:buChar char="»"/>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defRPr/>
            </a:pPr>
            <a:endParaRPr lang="en-US" altLang="en-US" sz="633">
              <a:latin typeface="Arial" pitchFamily="34" charset="0"/>
              <a:cs typeface="Arial" pitchFamily="34" charset="0"/>
            </a:endParaRPr>
          </a:p>
          <a:p>
            <a:pPr marL="0" indent="0">
              <a:buNone/>
              <a:defRPr/>
            </a:pPr>
            <a:r>
              <a:rPr lang="en-US" altLang="en-US" sz="3600" b="1">
                <a:solidFill>
                  <a:srgbClr val="EA5E29"/>
                </a:solidFill>
                <a:latin typeface="+mj-lt"/>
                <a:cs typeface="Arial" pitchFamily="34" charset="0"/>
              </a:rPr>
              <a:t>Three Tips</a:t>
            </a:r>
          </a:p>
          <a:p>
            <a:pPr marL="0" indent="0">
              <a:buNone/>
              <a:defRPr/>
            </a:pPr>
            <a:endParaRPr lang="en-US" altLang="en-US" sz="3600" b="1">
              <a:latin typeface="Arial" pitchFamily="34" charset="0"/>
              <a:cs typeface="Arial" pitchFamily="34" charset="0"/>
            </a:endParaRPr>
          </a:p>
          <a:p>
            <a:pPr marL="192881" lvl="1" indent="0">
              <a:buNone/>
              <a:defRPr/>
            </a:pPr>
            <a:endParaRPr lang="en-US" altLang="en-US" sz="1650">
              <a:latin typeface="+mj-lt"/>
              <a:ea typeface="MS PGothic" pitchFamily="34" charset="-128"/>
              <a:cs typeface="Arial" pitchFamily="34" charset="0"/>
            </a:endParaRPr>
          </a:p>
          <a:p>
            <a:pPr marL="192881" lvl="1" indent="0">
              <a:buNone/>
              <a:defRPr/>
            </a:pPr>
            <a:endParaRPr lang="en-US" altLang="en-US" sz="1013">
              <a:latin typeface="Arial" pitchFamily="34" charset="0"/>
              <a:cs typeface="Arial" pitchFamily="34" charset="0"/>
            </a:endParaRPr>
          </a:p>
        </p:txBody>
      </p:sp>
      <p:pic>
        <p:nvPicPr>
          <p:cNvPr id="6" name="Picture 5" descr="A picture containing hanger, key&#10;&#10;Description automatically generated">
            <a:extLst>
              <a:ext uri="{FF2B5EF4-FFF2-40B4-BE49-F238E27FC236}">
                <a16:creationId xmlns:a16="http://schemas.microsoft.com/office/drawing/2014/main" id="{710E8F4A-ACA6-C732-AF20-73938519D977}"/>
              </a:ext>
            </a:extLst>
          </p:cNvPr>
          <p:cNvPicPr>
            <a:picLocks noChangeAspect="1"/>
          </p:cNvPicPr>
          <p:nvPr/>
        </p:nvPicPr>
        <p:blipFill>
          <a:blip r:embed="rId3"/>
          <a:stretch>
            <a:fillRect/>
          </a:stretch>
        </p:blipFill>
        <p:spPr>
          <a:xfrm rot="592743">
            <a:off x="1252061" y="2164631"/>
            <a:ext cx="1873001" cy="1326085"/>
          </a:xfrm>
          <a:prstGeom prst="rect">
            <a:avLst/>
          </a:prstGeom>
        </p:spPr>
      </p:pic>
      <p:sp>
        <p:nvSpPr>
          <p:cNvPr id="8" name="TextBox 7">
            <a:extLst>
              <a:ext uri="{FF2B5EF4-FFF2-40B4-BE49-F238E27FC236}">
                <a16:creationId xmlns:a16="http://schemas.microsoft.com/office/drawing/2014/main" id="{9B7852A9-F3BE-BF05-5A8E-5D2D63E5C20C}"/>
              </a:ext>
            </a:extLst>
          </p:cNvPr>
          <p:cNvSpPr txBox="1"/>
          <p:nvPr/>
        </p:nvSpPr>
        <p:spPr>
          <a:xfrm>
            <a:off x="1551855" y="3882599"/>
            <a:ext cx="1273412" cy="430887"/>
          </a:xfrm>
          <a:prstGeom prst="rect">
            <a:avLst/>
          </a:prstGeom>
          <a:noFill/>
        </p:spPr>
        <p:txBody>
          <a:bodyPr wrap="square">
            <a:spAutoFit/>
          </a:bodyPr>
          <a:lstStyle/>
          <a:p>
            <a:r>
              <a:rPr lang="en-US" sz="2200" b="1">
                <a:latin typeface="+mj-lt"/>
              </a:rPr>
              <a:t>Declutter</a:t>
            </a:r>
            <a:endParaRPr lang="en-US" sz="2200" b="1"/>
          </a:p>
        </p:txBody>
      </p:sp>
      <p:pic>
        <p:nvPicPr>
          <p:cNvPr id="9" name="Picture 8" descr="A person and person's head facing each other&#10;&#10;Description automatically generated">
            <a:extLst>
              <a:ext uri="{FF2B5EF4-FFF2-40B4-BE49-F238E27FC236}">
                <a16:creationId xmlns:a16="http://schemas.microsoft.com/office/drawing/2014/main" id="{D4AC29A9-2467-FB56-0195-C542CAC48980}"/>
              </a:ext>
            </a:extLst>
          </p:cNvPr>
          <p:cNvPicPr>
            <a:picLocks noChangeAspect="1"/>
          </p:cNvPicPr>
          <p:nvPr/>
        </p:nvPicPr>
        <p:blipFill>
          <a:blip r:embed="rId4"/>
          <a:stretch>
            <a:fillRect/>
          </a:stretch>
        </p:blipFill>
        <p:spPr>
          <a:xfrm>
            <a:off x="3813560" y="2080149"/>
            <a:ext cx="1495047" cy="1495047"/>
          </a:xfrm>
          <a:prstGeom prst="rect">
            <a:avLst/>
          </a:prstGeom>
        </p:spPr>
      </p:pic>
      <p:pic>
        <p:nvPicPr>
          <p:cNvPr id="10" name="Picture 9" descr="Shape, arrow&#10;&#10;Description automatically generated">
            <a:extLst>
              <a:ext uri="{FF2B5EF4-FFF2-40B4-BE49-F238E27FC236}">
                <a16:creationId xmlns:a16="http://schemas.microsoft.com/office/drawing/2014/main" id="{FCDDEBFA-994F-080E-C85F-73D4A6A9C400}"/>
              </a:ext>
            </a:extLst>
          </p:cNvPr>
          <p:cNvPicPr>
            <a:picLocks noChangeAspect="1"/>
          </p:cNvPicPr>
          <p:nvPr/>
        </p:nvPicPr>
        <p:blipFill rotWithShape="1">
          <a:blip r:embed="rId5"/>
          <a:srcRect t="20603" b="16457"/>
          <a:stretch/>
        </p:blipFill>
        <p:spPr>
          <a:xfrm>
            <a:off x="6008355" y="2152206"/>
            <a:ext cx="2072745" cy="1350931"/>
          </a:xfrm>
          <a:prstGeom prst="rect">
            <a:avLst/>
          </a:prstGeom>
        </p:spPr>
      </p:pic>
      <p:sp>
        <p:nvSpPr>
          <p:cNvPr id="11" name="TextBox 10">
            <a:extLst>
              <a:ext uri="{FF2B5EF4-FFF2-40B4-BE49-F238E27FC236}">
                <a16:creationId xmlns:a16="http://schemas.microsoft.com/office/drawing/2014/main" id="{71EC2D4C-DCA1-8E04-5AE1-0B295D62BB03}"/>
              </a:ext>
            </a:extLst>
          </p:cNvPr>
          <p:cNvSpPr txBox="1"/>
          <p:nvPr/>
        </p:nvSpPr>
        <p:spPr>
          <a:xfrm>
            <a:off x="5764395" y="3882598"/>
            <a:ext cx="2481248" cy="430887"/>
          </a:xfrm>
          <a:prstGeom prst="rect">
            <a:avLst/>
          </a:prstGeom>
          <a:noFill/>
        </p:spPr>
        <p:txBody>
          <a:bodyPr wrap="square">
            <a:spAutoFit/>
          </a:bodyPr>
          <a:lstStyle/>
          <a:p>
            <a:pPr lvl="1"/>
            <a:r>
              <a:rPr lang="en-US" sz="2200" b="1">
                <a:latin typeface="+mj-lt"/>
              </a:rPr>
              <a:t>Pause the Fix</a:t>
            </a:r>
          </a:p>
        </p:txBody>
      </p:sp>
      <p:sp>
        <p:nvSpPr>
          <p:cNvPr id="12" name="TextBox 11">
            <a:extLst>
              <a:ext uri="{FF2B5EF4-FFF2-40B4-BE49-F238E27FC236}">
                <a16:creationId xmlns:a16="http://schemas.microsoft.com/office/drawing/2014/main" id="{DCB4B865-B3EE-5656-33EE-1FF062F94CA0}"/>
              </a:ext>
            </a:extLst>
          </p:cNvPr>
          <p:cNvSpPr txBox="1"/>
          <p:nvPr/>
        </p:nvSpPr>
        <p:spPr>
          <a:xfrm>
            <a:off x="3813560" y="3882599"/>
            <a:ext cx="1696550" cy="430887"/>
          </a:xfrm>
          <a:prstGeom prst="rect">
            <a:avLst/>
          </a:prstGeom>
          <a:noFill/>
        </p:spPr>
        <p:txBody>
          <a:bodyPr wrap="square">
            <a:spAutoFit/>
          </a:bodyPr>
          <a:lstStyle/>
          <a:p>
            <a:r>
              <a:rPr lang="en-US" sz="2200" b="1">
                <a:latin typeface="+mj-lt"/>
              </a:rPr>
              <a:t>Stay Curious</a:t>
            </a:r>
            <a:endParaRPr lang="en-US" sz="2200" b="1"/>
          </a:p>
        </p:txBody>
      </p:sp>
    </p:spTree>
    <p:extLst>
      <p:ext uri="{BB962C8B-B14F-4D97-AF65-F5344CB8AC3E}">
        <p14:creationId xmlns:p14="http://schemas.microsoft.com/office/powerpoint/2010/main" val="11537797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B12A4AB-8515-4919-AABF-4170C29FB32B}"/>
              </a:ext>
            </a:extLst>
          </p:cNvPr>
          <p:cNvSpPr/>
          <p:nvPr/>
        </p:nvSpPr>
        <p:spPr>
          <a:xfrm>
            <a:off x="2526268" y="2464787"/>
            <a:ext cx="995264" cy="4983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9" name="TextBox 18">
            <a:extLst>
              <a:ext uri="{FF2B5EF4-FFF2-40B4-BE49-F238E27FC236}">
                <a16:creationId xmlns:a16="http://schemas.microsoft.com/office/drawing/2014/main" id="{8585934B-DC67-4B3E-AE6C-4E7599309B0E}"/>
              </a:ext>
            </a:extLst>
          </p:cNvPr>
          <p:cNvSpPr txBox="1"/>
          <p:nvPr/>
        </p:nvSpPr>
        <p:spPr>
          <a:xfrm>
            <a:off x="829764" y="569348"/>
            <a:ext cx="7474106" cy="2870401"/>
          </a:xfrm>
          <a:prstGeom prst="rect">
            <a:avLst/>
          </a:prstGeom>
          <a:noFill/>
        </p:spPr>
        <p:txBody>
          <a:bodyPr wrap="square">
            <a:spAutoFit/>
          </a:bodyPr>
          <a:lstStyle/>
          <a:p>
            <a:pPr algn="ctr">
              <a:lnSpc>
                <a:spcPct val="150000"/>
              </a:lnSpc>
              <a:spcAft>
                <a:spcPts val="600"/>
              </a:spcAft>
              <a:tabLst>
                <a:tab pos="342900" algn="l"/>
              </a:tabLst>
            </a:pPr>
            <a:r>
              <a:rPr lang="en-US" sz="3200" b="1">
                <a:solidFill>
                  <a:srgbClr val="EA5E29"/>
                </a:solidFill>
                <a:latin typeface="+mj-lt"/>
                <a:ea typeface="Calibri" panose="020F0502020204030204" pitchFamily="34" charset="0"/>
                <a:cs typeface="Times New Roman" panose="02020603050405020304" pitchFamily="18" charset="0"/>
              </a:rPr>
              <a:t>Gathering Insights with Alex, age 15</a:t>
            </a:r>
          </a:p>
          <a:p>
            <a:pPr algn="ctr">
              <a:lnSpc>
                <a:spcPct val="150000"/>
              </a:lnSpc>
              <a:spcAft>
                <a:spcPts val="600"/>
              </a:spcAft>
              <a:tabLst>
                <a:tab pos="342900" algn="l"/>
              </a:tabLst>
            </a:pPr>
            <a:endParaRPr lang="en-US" sz="375">
              <a:latin typeface="+mj-lt"/>
              <a:ea typeface="Calibri" panose="020F0502020204030204" pitchFamily="34" charset="0"/>
              <a:cs typeface="Times New Roman" panose="02020603050405020304" pitchFamily="18" charset="0"/>
            </a:endParaRPr>
          </a:p>
          <a:p>
            <a:pPr algn="ctr">
              <a:lnSpc>
                <a:spcPct val="150000"/>
              </a:lnSpc>
              <a:spcAft>
                <a:spcPts val="600"/>
              </a:spcAft>
              <a:tabLst>
                <a:tab pos="342900" algn="l"/>
              </a:tabLst>
            </a:pPr>
            <a:r>
              <a:rPr lang="en-US" sz="2000">
                <a:latin typeface="+mj-lt"/>
                <a:ea typeface="Calibri" panose="020F0502020204030204" pitchFamily="34" charset="0"/>
                <a:cs typeface="Times New Roman" panose="02020603050405020304" pitchFamily="18" charset="0"/>
              </a:rPr>
              <a:t>My best friend at school has been smoking weed - a lot. He’s stressed all the time because his parents are getting divorced. He says he is angry and no one understands. I’m not going to ditch him but I don’t want either of us to get into trouble from the weed. </a:t>
            </a:r>
          </a:p>
        </p:txBody>
      </p:sp>
      <p:pic>
        <p:nvPicPr>
          <p:cNvPr id="2" name="Picture 1">
            <a:extLst>
              <a:ext uri="{FF2B5EF4-FFF2-40B4-BE49-F238E27FC236}">
                <a16:creationId xmlns:a16="http://schemas.microsoft.com/office/drawing/2014/main" id="{7BD48852-FA24-8189-1EB5-5FF6E14B94D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41" b="94958" l="9874" r="89916"/>
                    </a14:imgEffect>
                  </a14:imgLayer>
                </a14:imgProps>
              </a:ext>
              <a:ext uri="{28A0092B-C50C-407E-A947-70E740481C1C}">
                <a14:useLocalDpi xmlns:a14="http://schemas.microsoft.com/office/drawing/2010/main" val="0"/>
              </a:ext>
            </a:extLst>
          </a:blip>
          <a:stretch>
            <a:fillRect/>
          </a:stretch>
        </p:blipFill>
        <p:spPr>
          <a:xfrm>
            <a:off x="5956427" y="3884818"/>
            <a:ext cx="1953324" cy="1627771"/>
          </a:xfrm>
          <a:prstGeom prst="rect">
            <a:avLst/>
          </a:prstGeom>
        </p:spPr>
      </p:pic>
      <p:pic>
        <p:nvPicPr>
          <p:cNvPr id="5" name="Picture 4" descr="A picture containing hanger, key&#10;&#10;Description automatically generated">
            <a:extLst>
              <a:ext uri="{FF2B5EF4-FFF2-40B4-BE49-F238E27FC236}">
                <a16:creationId xmlns:a16="http://schemas.microsoft.com/office/drawing/2014/main" id="{7C948802-F9B2-272D-71DB-CF2009E6DA37}"/>
              </a:ext>
            </a:extLst>
          </p:cNvPr>
          <p:cNvPicPr>
            <a:picLocks noChangeAspect="1"/>
          </p:cNvPicPr>
          <p:nvPr/>
        </p:nvPicPr>
        <p:blipFill>
          <a:blip r:embed="rId5"/>
          <a:stretch>
            <a:fillRect/>
          </a:stretch>
        </p:blipFill>
        <p:spPr>
          <a:xfrm rot="592743">
            <a:off x="1093966" y="4162540"/>
            <a:ext cx="1537495" cy="1088547"/>
          </a:xfrm>
          <a:prstGeom prst="rect">
            <a:avLst/>
          </a:prstGeom>
        </p:spPr>
      </p:pic>
      <p:pic>
        <p:nvPicPr>
          <p:cNvPr id="6" name="Picture 5" descr="A person and person's head facing each other&#10;&#10;Description automatically generated">
            <a:extLst>
              <a:ext uri="{FF2B5EF4-FFF2-40B4-BE49-F238E27FC236}">
                <a16:creationId xmlns:a16="http://schemas.microsoft.com/office/drawing/2014/main" id="{AD26F5D3-46F0-10DC-61CE-0D8EC42F517B}"/>
              </a:ext>
            </a:extLst>
          </p:cNvPr>
          <p:cNvPicPr>
            <a:picLocks noChangeAspect="1"/>
          </p:cNvPicPr>
          <p:nvPr/>
        </p:nvPicPr>
        <p:blipFill>
          <a:blip r:embed="rId6"/>
          <a:stretch>
            <a:fillRect/>
          </a:stretch>
        </p:blipFill>
        <p:spPr>
          <a:xfrm>
            <a:off x="2690737" y="4041410"/>
            <a:ext cx="1495047" cy="1495047"/>
          </a:xfrm>
          <a:prstGeom prst="rect">
            <a:avLst/>
          </a:prstGeom>
        </p:spPr>
      </p:pic>
      <p:pic>
        <p:nvPicPr>
          <p:cNvPr id="7" name="Picture 6" descr="Shape, arrow&#10;&#10;Description automatically generated">
            <a:extLst>
              <a:ext uri="{FF2B5EF4-FFF2-40B4-BE49-F238E27FC236}">
                <a16:creationId xmlns:a16="http://schemas.microsoft.com/office/drawing/2014/main" id="{7A5070F9-DDE0-97F3-3FC4-9F6E5106403D}"/>
              </a:ext>
            </a:extLst>
          </p:cNvPr>
          <p:cNvPicPr>
            <a:picLocks noChangeAspect="1"/>
          </p:cNvPicPr>
          <p:nvPr/>
        </p:nvPicPr>
        <p:blipFill rotWithShape="1">
          <a:blip r:embed="rId7"/>
          <a:srcRect t="20603" b="16457"/>
          <a:stretch/>
        </p:blipFill>
        <p:spPr>
          <a:xfrm>
            <a:off x="4168298" y="4174323"/>
            <a:ext cx="1886006" cy="1229222"/>
          </a:xfrm>
          <a:prstGeom prst="rect">
            <a:avLst/>
          </a:prstGeom>
        </p:spPr>
      </p:pic>
    </p:spTree>
    <p:extLst>
      <p:ext uri="{BB962C8B-B14F-4D97-AF65-F5344CB8AC3E}">
        <p14:creationId xmlns:p14="http://schemas.microsoft.com/office/powerpoint/2010/main" val="644468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068C2-63CA-46D4-B122-C1B8BFD0A2D5}"/>
              </a:ext>
            </a:extLst>
          </p:cNvPr>
          <p:cNvSpPr>
            <a:spLocks noGrp="1"/>
          </p:cNvSpPr>
          <p:nvPr>
            <p:ph type="title"/>
          </p:nvPr>
        </p:nvSpPr>
        <p:spPr>
          <a:xfrm>
            <a:off x="374534" y="386911"/>
            <a:ext cx="8090451" cy="571937"/>
          </a:xfrm>
        </p:spPr>
        <p:txBody>
          <a:bodyPr>
            <a:noAutofit/>
          </a:bodyPr>
          <a:lstStyle/>
          <a:p>
            <a:r>
              <a:rPr lang="en-US" sz="3600" b="1">
                <a:solidFill>
                  <a:srgbClr val="EA5E29"/>
                </a:solidFill>
                <a:cs typeface="Calibri" panose="020F0502020204030204" pitchFamily="34" charset="0"/>
              </a:rPr>
              <a:t>Communication Pathway</a:t>
            </a:r>
          </a:p>
        </p:txBody>
      </p:sp>
      <p:sp>
        <p:nvSpPr>
          <p:cNvPr id="6" name="Round Diagonal Corner Rectangle 5">
            <a:extLst>
              <a:ext uri="{FF2B5EF4-FFF2-40B4-BE49-F238E27FC236}">
                <a16:creationId xmlns:a16="http://schemas.microsoft.com/office/drawing/2014/main" id="{C0533DC7-8783-2979-0A97-E1466D921BA1}"/>
              </a:ext>
            </a:extLst>
          </p:cNvPr>
          <p:cNvSpPr/>
          <p:nvPr/>
        </p:nvSpPr>
        <p:spPr>
          <a:xfrm>
            <a:off x="360175" y="1874128"/>
            <a:ext cx="8495922" cy="2013630"/>
          </a:xfrm>
          <a:prstGeom prst="round2DiagRect">
            <a:avLst/>
          </a:prstGeom>
          <a:solidFill>
            <a:srgbClr val="0951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Graphical user interface, text, application&#10;&#10;Description automatically generated">
            <a:extLst>
              <a:ext uri="{FF2B5EF4-FFF2-40B4-BE49-F238E27FC236}">
                <a16:creationId xmlns:a16="http://schemas.microsoft.com/office/drawing/2014/main" id="{CF87D52A-F055-2342-94E9-5E036A5246C1}"/>
              </a:ext>
            </a:extLst>
          </p:cNvPr>
          <p:cNvPicPr>
            <a:picLocks noChangeAspect="1"/>
          </p:cNvPicPr>
          <p:nvPr/>
        </p:nvPicPr>
        <p:blipFill rotWithShape="1">
          <a:blip r:embed="rId3"/>
          <a:srcRect l="71962" t="27911" r="5165" b="56352"/>
          <a:stretch/>
        </p:blipFill>
        <p:spPr>
          <a:xfrm>
            <a:off x="3530843" y="3576500"/>
            <a:ext cx="1973511" cy="619437"/>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F6D7A60B-E8D7-8300-627D-3826E6DF899B}"/>
              </a:ext>
            </a:extLst>
          </p:cNvPr>
          <p:cNvPicPr>
            <a:picLocks noChangeAspect="1"/>
          </p:cNvPicPr>
          <p:nvPr/>
        </p:nvPicPr>
        <p:blipFill rotWithShape="1">
          <a:blip r:embed="rId3"/>
          <a:srcRect l="1182" t="1864" r="79415" b="89660"/>
          <a:stretch/>
        </p:blipFill>
        <p:spPr>
          <a:xfrm>
            <a:off x="600215" y="1995558"/>
            <a:ext cx="2133633" cy="441177"/>
          </a:xfrm>
          <a:prstGeom prst="rect">
            <a:avLst/>
          </a:prstGeom>
        </p:spPr>
      </p:pic>
      <p:sp>
        <p:nvSpPr>
          <p:cNvPr id="47" name="Round Diagonal Corner Rectangle 46">
            <a:extLst>
              <a:ext uri="{FF2B5EF4-FFF2-40B4-BE49-F238E27FC236}">
                <a16:creationId xmlns:a16="http://schemas.microsoft.com/office/drawing/2014/main" id="{81C31785-3B4A-D157-8158-3EDE2624EA8C}"/>
              </a:ext>
            </a:extLst>
          </p:cNvPr>
          <p:cNvSpPr/>
          <p:nvPr/>
        </p:nvSpPr>
        <p:spPr>
          <a:xfrm>
            <a:off x="535962" y="2497769"/>
            <a:ext cx="8320135" cy="1778601"/>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Diagonal Corner Rectangle 10">
            <a:extLst>
              <a:ext uri="{FF2B5EF4-FFF2-40B4-BE49-F238E27FC236}">
                <a16:creationId xmlns:a16="http://schemas.microsoft.com/office/drawing/2014/main" id="{0751212A-B6E1-9253-B7D7-2BCE2AB20B97}"/>
              </a:ext>
            </a:extLst>
          </p:cNvPr>
          <p:cNvSpPr/>
          <p:nvPr/>
        </p:nvSpPr>
        <p:spPr>
          <a:xfrm>
            <a:off x="600215" y="2606863"/>
            <a:ext cx="8240668" cy="1778601"/>
          </a:xfrm>
          <a:prstGeom prst="round2DiagRect">
            <a:avLst/>
          </a:prstGeom>
          <a:solidFill>
            <a:srgbClr val="BEE6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 Diagonal Corner Rectangle 47">
            <a:extLst>
              <a:ext uri="{FF2B5EF4-FFF2-40B4-BE49-F238E27FC236}">
                <a16:creationId xmlns:a16="http://schemas.microsoft.com/office/drawing/2014/main" id="{7F40DDFE-413A-0831-0F1B-F9707DC6D19B}"/>
              </a:ext>
            </a:extLst>
          </p:cNvPr>
          <p:cNvSpPr/>
          <p:nvPr/>
        </p:nvSpPr>
        <p:spPr>
          <a:xfrm>
            <a:off x="740636" y="3273242"/>
            <a:ext cx="8100247" cy="1183304"/>
          </a:xfrm>
          <a:prstGeom prst="round2DiagRect">
            <a:avLst>
              <a:gd name="adj1" fmla="val 24128"/>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Graphical user interface, text, application&#10;&#10;Description automatically generated">
            <a:extLst>
              <a:ext uri="{FF2B5EF4-FFF2-40B4-BE49-F238E27FC236}">
                <a16:creationId xmlns:a16="http://schemas.microsoft.com/office/drawing/2014/main" id="{16C9C53B-C355-334D-9471-FE62BBB2ED60}"/>
              </a:ext>
            </a:extLst>
          </p:cNvPr>
          <p:cNvPicPr>
            <a:picLocks noChangeAspect="1"/>
          </p:cNvPicPr>
          <p:nvPr/>
        </p:nvPicPr>
        <p:blipFill rotWithShape="1">
          <a:blip r:embed="rId3"/>
          <a:srcRect l="32659" t="16111" r="44874" b="74573"/>
          <a:stretch/>
        </p:blipFill>
        <p:spPr>
          <a:xfrm>
            <a:off x="828289" y="2790273"/>
            <a:ext cx="2423907" cy="430265"/>
          </a:xfrm>
          <a:prstGeom prst="rect">
            <a:avLst/>
          </a:prstGeom>
        </p:spPr>
      </p:pic>
      <p:sp>
        <p:nvSpPr>
          <p:cNvPr id="17" name="Round Diagonal Corner Rectangle 16">
            <a:extLst>
              <a:ext uri="{FF2B5EF4-FFF2-40B4-BE49-F238E27FC236}">
                <a16:creationId xmlns:a16="http://schemas.microsoft.com/office/drawing/2014/main" id="{3D4FDF9D-48AF-0B59-E0C0-2944657747E8}"/>
              </a:ext>
            </a:extLst>
          </p:cNvPr>
          <p:cNvSpPr/>
          <p:nvPr/>
        </p:nvSpPr>
        <p:spPr>
          <a:xfrm>
            <a:off x="874716" y="3884476"/>
            <a:ext cx="2541489" cy="859309"/>
          </a:xfrm>
          <a:prstGeom prst="round2DiagRect">
            <a:avLst>
              <a:gd name="adj1" fmla="val 24091"/>
              <a:gd name="adj2" fmla="val 0"/>
            </a:avLst>
          </a:prstGeom>
          <a:gradFill>
            <a:gsLst>
              <a:gs pos="0">
                <a:srgbClr val="EA5E29">
                  <a:alpha val="89357"/>
                </a:srgbClr>
              </a:gs>
              <a:gs pos="100000">
                <a:srgbClr val="EA5E29"/>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 Diagonal Corner Rectangle 38">
            <a:extLst>
              <a:ext uri="{FF2B5EF4-FFF2-40B4-BE49-F238E27FC236}">
                <a16:creationId xmlns:a16="http://schemas.microsoft.com/office/drawing/2014/main" id="{E17D6986-CDA1-7DD2-93D3-E058D54ED437}"/>
              </a:ext>
            </a:extLst>
          </p:cNvPr>
          <p:cNvSpPr/>
          <p:nvPr/>
        </p:nvSpPr>
        <p:spPr>
          <a:xfrm>
            <a:off x="3545440" y="3866554"/>
            <a:ext cx="2541489" cy="863241"/>
          </a:xfrm>
          <a:prstGeom prst="round2DiagRect">
            <a:avLst>
              <a:gd name="adj1" fmla="val 26521"/>
              <a:gd name="adj2" fmla="val 0"/>
            </a:avLst>
          </a:prstGeom>
          <a:gradFill>
            <a:gsLst>
              <a:gs pos="0">
                <a:srgbClr val="EA5E29">
                  <a:alpha val="89000"/>
                </a:srgbClr>
              </a:gs>
              <a:gs pos="100000">
                <a:srgbClr val="EA5E29"/>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779E8EF-B251-C768-16D7-07A94C471267}"/>
              </a:ext>
            </a:extLst>
          </p:cNvPr>
          <p:cNvSpPr txBox="1"/>
          <p:nvPr/>
        </p:nvSpPr>
        <p:spPr>
          <a:xfrm>
            <a:off x="1650538" y="4052521"/>
            <a:ext cx="2056637" cy="523220"/>
          </a:xfrm>
          <a:prstGeom prst="rect">
            <a:avLst/>
          </a:prstGeom>
          <a:noFill/>
        </p:spPr>
        <p:txBody>
          <a:bodyPr wrap="square" rtlCol="0">
            <a:spAutoFit/>
          </a:bodyPr>
          <a:lstStyle/>
          <a:p>
            <a:r>
              <a:rPr lang="en-US" sz="1400" b="1" cap="all">
                <a:solidFill>
                  <a:schemeClr val="bg1"/>
                </a:solidFill>
                <a:latin typeface="Ideal Sans Semibold" pitchFamily="2" charset="0"/>
              </a:rPr>
              <a:t>Frame the Communication</a:t>
            </a:r>
          </a:p>
        </p:txBody>
      </p:sp>
      <p:sp>
        <p:nvSpPr>
          <p:cNvPr id="46" name="Round Diagonal Corner Rectangle 45">
            <a:extLst>
              <a:ext uri="{FF2B5EF4-FFF2-40B4-BE49-F238E27FC236}">
                <a16:creationId xmlns:a16="http://schemas.microsoft.com/office/drawing/2014/main" id="{A128B0F1-0E66-60B2-0179-39E7A171A0CF}"/>
              </a:ext>
            </a:extLst>
          </p:cNvPr>
          <p:cNvSpPr/>
          <p:nvPr/>
        </p:nvSpPr>
        <p:spPr>
          <a:xfrm>
            <a:off x="6273134" y="3829115"/>
            <a:ext cx="2567749" cy="863241"/>
          </a:xfrm>
          <a:prstGeom prst="round2DiagRect">
            <a:avLst>
              <a:gd name="adj1" fmla="val 22825"/>
              <a:gd name="adj2" fmla="val 0"/>
            </a:avLst>
          </a:prstGeom>
          <a:gradFill>
            <a:gsLst>
              <a:gs pos="0">
                <a:srgbClr val="EA5E29">
                  <a:alpha val="89000"/>
                </a:srgbClr>
              </a:gs>
              <a:gs pos="100000">
                <a:srgbClr val="EA5E29"/>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B03F63F6-C0B0-77BF-E73F-74DB7470A1D6}"/>
              </a:ext>
            </a:extLst>
          </p:cNvPr>
          <p:cNvSpPr txBox="1"/>
          <p:nvPr/>
        </p:nvSpPr>
        <p:spPr>
          <a:xfrm>
            <a:off x="4396181" y="4168651"/>
            <a:ext cx="1605369" cy="307777"/>
          </a:xfrm>
          <a:prstGeom prst="rect">
            <a:avLst/>
          </a:prstGeom>
          <a:noFill/>
        </p:spPr>
        <p:txBody>
          <a:bodyPr wrap="square" rtlCol="0">
            <a:spAutoFit/>
          </a:bodyPr>
          <a:lstStyle/>
          <a:p>
            <a:r>
              <a:rPr lang="en-US" sz="1400" b="1" cap="all">
                <a:solidFill>
                  <a:schemeClr val="bg1"/>
                </a:solidFill>
                <a:latin typeface="Ideal Sans Semibold" pitchFamily="2" charset="0"/>
              </a:rPr>
              <a:t>Make the case</a:t>
            </a:r>
          </a:p>
        </p:txBody>
      </p:sp>
      <p:sp>
        <p:nvSpPr>
          <p:cNvPr id="36" name="TextBox 35">
            <a:extLst>
              <a:ext uri="{FF2B5EF4-FFF2-40B4-BE49-F238E27FC236}">
                <a16:creationId xmlns:a16="http://schemas.microsoft.com/office/drawing/2014/main" id="{C17DA95D-0271-F772-3343-3B252C1937C2}"/>
              </a:ext>
            </a:extLst>
          </p:cNvPr>
          <p:cNvSpPr txBox="1"/>
          <p:nvPr/>
        </p:nvSpPr>
        <p:spPr>
          <a:xfrm>
            <a:off x="6854609" y="4186781"/>
            <a:ext cx="1768050" cy="307777"/>
          </a:xfrm>
          <a:prstGeom prst="rect">
            <a:avLst/>
          </a:prstGeom>
          <a:noFill/>
        </p:spPr>
        <p:txBody>
          <a:bodyPr wrap="square" rtlCol="0">
            <a:spAutoFit/>
          </a:bodyPr>
          <a:lstStyle/>
          <a:p>
            <a:r>
              <a:rPr lang="en-US" sz="1400" b="1" cap="all">
                <a:solidFill>
                  <a:schemeClr val="bg1"/>
                </a:solidFill>
                <a:latin typeface="Ideal Sans Semibold" pitchFamily="2" charset="0"/>
              </a:rPr>
              <a:t>Suggest action</a:t>
            </a:r>
          </a:p>
        </p:txBody>
      </p:sp>
      <p:pic>
        <p:nvPicPr>
          <p:cNvPr id="42" name="Picture 41">
            <a:extLst>
              <a:ext uri="{FF2B5EF4-FFF2-40B4-BE49-F238E27FC236}">
                <a16:creationId xmlns:a16="http://schemas.microsoft.com/office/drawing/2014/main" id="{1061AABE-1F82-125A-21A6-1521C451CFF8}"/>
              </a:ext>
            </a:extLst>
          </p:cNvPr>
          <p:cNvPicPr>
            <a:picLocks noChangeAspect="1"/>
          </p:cNvPicPr>
          <p:nvPr/>
        </p:nvPicPr>
        <p:blipFill>
          <a:blip r:embed="rId4"/>
          <a:stretch>
            <a:fillRect/>
          </a:stretch>
        </p:blipFill>
        <p:spPr>
          <a:xfrm>
            <a:off x="1129262" y="4070713"/>
            <a:ext cx="459943" cy="431197"/>
          </a:xfrm>
          <a:prstGeom prst="rect">
            <a:avLst/>
          </a:prstGeom>
        </p:spPr>
      </p:pic>
      <p:pic>
        <p:nvPicPr>
          <p:cNvPr id="43" name="Picture 42">
            <a:extLst>
              <a:ext uri="{FF2B5EF4-FFF2-40B4-BE49-F238E27FC236}">
                <a16:creationId xmlns:a16="http://schemas.microsoft.com/office/drawing/2014/main" id="{25085530-6FB1-2C23-6018-3D62EDD20C0D}"/>
              </a:ext>
            </a:extLst>
          </p:cNvPr>
          <p:cNvPicPr>
            <a:picLocks noChangeAspect="1"/>
          </p:cNvPicPr>
          <p:nvPr/>
        </p:nvPicPr>
        <p:blipFill>
          <a:blip r:embed="rId5"/>
          <a:stretch>
            <a:fillRect/>
          </a:stretch>
        </p:blipFill>
        <p:spPr>
          <a:xfrm>
            <a:off x="3829840" y="4092679"/>
            <a:ext cx="443676" cy="443676"/>
          </a:xfrm>
          <a:prstGeom prst="rect">
            <a:avLst/>
          </a:prstGeom>
        </p:spPr>
      </p:pic>
      <p:pic>
        <p:nvPicPr>
          <p:cNvPr id="45" name="Picture 44">
            <a:extLst>
              <a:ext uri="{FF2B5EF4-FFF2-40B4-BE49-F238E27FC236}">
                <a16:creationId xmlns:a16="http://schemas.microsoft.com/office/drawing/2014/main" id="{9C57EB85-1C44-4364-3BD8-872BB7906264}"/>
              </a:ext>
            </a:extLst>
          </p:cNvPr>
          <p:cNvPicPr>
            <a:picLocks noChangeAspect="1"/>
          </p:cNvPicPr>
          <p:nvPr/>
        </p:nvPicPr>
        <p:blipFill>
          <a:blip r:embed="rId6"/>
          <a:stretch>
            <a:fillRect/>
          </a:stretch>
        </p:blipFill>
        <p:spPr>
          <a:xfrm>
            <a:off x="6455431" y="3953005"/>
            <a:ext cx="445084" cy="656499"/>
          </a:xfrm>
          <a:prstGeom prst="rect">
            <a:avLst/>
          </a:prstGeom>
        </p:spPr>
      </p:pic>
      <p:sp>
        <p:nvSpPr>
          <p:cNvPr id="3" name="Oval 2">
            <a:extLst>
              <a:ext uri="{FF2B5EF4-FFF2-40B4-BE49-F238E27FC236}">
                <a16:creationId xmlns:a16="http://schemas.microsoft.com/office/drawing/2014/main" id="{6F69ED4B-C025-45D6-C5DF-2DB06346A1D6}"/>
              </a:ext>
            </a:extLst>
          </p:cNvPr>
          <p:cNvSpPr/>
          <p:nvPr/>
        </p:nvSpPr>
        <p:spPr>
          <a:xfrm>
            <a:off x="77267" y="1593235"/>
            <a:ext cx="4713492" cy="1894780"/>
          </a:xfrm>
          <a:prstGeom prst="ellipse">
            <a:avLst/>
          </a:prstGeom>
          <a:noFill/>
          <a:ln w="76200">
            <a:solidFill>
              <a:srgbClr val="A9AB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Oval 3">
            <a:extLst>
              <a:ext uri="{FF2B5EF4-FFF2-40B4-BE49-F238E27FC236}">
                <a16:creationId xmlns:a16="http://schemas.microsoft.com/office/drawing/2014/main" id="{8E4589BF-0BD1-1319-18A2-42415CFE0481}"/>
              </a:ext>
            </a:extLst>
          </p:cNvPr>
          <p:cNvSpPr/>
          <p:nvPr/>
        </p:nvSpPr>
        <p:spPr>
          <a:xfrm>
            <a:off x="1200698" y="3496163"/>
            <a:ext cx="7095979" cy="1685927"/>
          </a:xfrm>
          <a:prstGeom prst="ellipse">
            <a:avLst/>
          </a:prstGeom>
          <a:noFill/>
          <a:ln w="28575">
            <a:solidFill>
              <a:srgbClr val="A9AB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87919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1EB18-ABB7-4650-AA54-960EDBF15A11}"/>
              </a:ext>
            </a:extLst>
          </p:cNvPr>
          <p:cNvSpPr>
            <a:spLocks noGrp="1"/>
          </p:cNvSpPr>
          <p:nvPr>
            <p:ph type="title"/>
          </p:nvPr>
        </p:nvSpPr>
        <p:spPr>
          <a:xfrm>
            <a:off x="636984" y="385762"/>
            <a:ext cx="7881374" cy="784420"/>
          </a:xfrm>
        </p:spPr>
        <p:txBody>
          <a:bodyPr>
            <a:noAutofit/>
          </a:bodyPr>
          <a:lstStyle/>
          <a:p>
            <a:r>
              <a:rPr lang="en-US" sz="3600" b="1">
                <a:solidFill>
                  <a:srgbClr val="EA5E29"/>
                </a:solidFill>
                <a:cs typeface="Calibri" panose="020F0502020204030204" pitchFamily="34" charset="0"/>
              </a:rPr>
              <a:t>“What Matters” Becomes the Framework</a:t>
            </a:r>
          </a:p>
        </p:txBody>
      </p:sp>
      <p:graphicFrame>
        <p:nvGraphicFramePr>
          <p:cNvPr id="7" name="Table 7">
            <a:extLst>
              <a:ext uri="{FF2B5EF4-FFF2-40B4-BE49-F238E27FC236}">
                <a16:creationId xmlns:a16="http://schemas.microsoft.com/office/drawing/2014/main" id="{D6F0702F-D615-4617-95B6-AEDD230F4BB4}"/>
              </a:ext>
            </a:extLst>
          </p:cNvPr>
          <p:cNvGraphicFramePr>
            <a:graphicFrameLocks noGrp="1"/>
          </p:cNvGraphicFramePr>
          <p:nvPr>
            <p:extLst>
              <p:ext uri="{D42A27DB-BD31-4B8C-83A1-F6EECF244321}">
                <p14:modId xmlns:p14="http://schemas.microsoft.com/office/powerpoint/2010/main" val="3051078001"/>
              </p:ext>
            </p:extLst>
          </p:nvPr>
        </p:nvGraphicFramePr>
        <p:xfrm>
          <a:off x="553452" y="1379220"/>
          <a:ext cx="8037095" cy="4223084"/>
        </p:xfrm>
        <a:graphic>
          <a:graphicData uri="http://schemas.openxmlformats.org/drawingml/2006/table">
            <a:tbl>
              <a:tblPr firstRow="1" bandRow="1">
                <a:tableStyleId>{5C22544A-7EE6-4342-B048-85BDC9FD1C3A}</a:tableStyleId>
              </a:tblPr>
              <a:tblGrid>
                <a:gridCol w="5069305">
                  <a:extLst>
                    <a:ext uri="{9D8B030D-6E8A-4147-A177-3AD203B41FA5}">
                      <a16:colId xmlns:a16="http://schemas.microsoft.com/office/drawing/2014/main" val="1258941530"/>
                    </a:ext>
                  </a:extLst>
                </a:gridCol>
                <a:gridCol w="389497">
                  <a:extLst>
                    <a:ext uri="{9D8B030D-6E8A-4147-A177-3AD203B41FA5}">
                      <a16:colId xmlns:a16="http://schemas.microsoft.com/office/drawing/2014/main" val="2729292472"/>
                    </a:ext>
                  </a:extLst>
                </a:gridCol>
                <a:gridCol w="2578293">
                  <a:extLst>
                    <a:ext uri="{9D8B030D-6E8A-4147-A177-3AD203B41FA5}">
                      <a16:colId xmlns:a16="http://schemas.microsoft.com/office/drawing/2014/main" val="188930919"/>
                    </a:ext>
                  </a:extLst>
                </a:gridCol>
              </a:tblGrid>
              <a:tr h="601702">
                <a:tc>
                  <a:txBody>
                    <a:bodyPr/>
                    <a:lstStyle/>
                    <a:p>
                      <a:r>
                        <a:rPr lang="en-US" sz="2200" b="0" i="0">
                          <a:solidFill>
                            <a:schemeClr val="tx1"/>
                          </a:solidFill>
                          <a:latin typeface="Calibri" panose="020F0502020204030204" pitchFamily="34" charset="0"/>
                          <a:cs typeface="Calibri" panose="020F0502020204030204" pitchFamily="34" charset="0"/>
                        </a:rPr>
                        <a:t>What Matters…?</a:t>
                      </a:r>
                    </a:p>
                  </a:txBody>
                  <a:tcPr marL="68580" marR="68580" marT="34290" marB="3429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FD3EE"/>
                    </a:solidFill>
                  </a:tcPr>
                </a:tc>
                <a:tc>
                  <a:txBody>
                    <a:bodyPr/>
                    <a:lstStyle/>
                    <a:p>
                      <a:endParaRPr lang="en-US" sz="2200" b="0" i="0">
                        <a:solidFill>
                          <a:schemeClr val="tx1"/>
                        </a:solidFill>
                        <a:latin typeface="Calibri" panose="020F0502020204030204" pitchFamily="34" charset="0"/>
                        <a:cs typeface="Calibri" panose="020F0502020204030204" pitchFamily="34"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FD3EE"/>
                    </a:solidFill>
                  </a:tcPr>
                </a:tc>
                <a:tc>
                  <a:txBody>
                    <a:bodyPr/>
                    <a:lstStyle/>
                    <a:p>
                      <a:pPr algn="ctr"/>
                      <a:r>
                        <a:rPr lang="en-US" sz="2200" b="0" i="0">
                          <a:solidFill>
                            <a:schemeClr val="tx1"/>
                          </a:solidFill>
                          <a:latin typeface="Calibri" panose="020F0502020204030204" pitchFamily="34" charset="0"/>
                          <a:cs typeface="Calibri" panose="020F0502020204030204" pitchFamily="34" charset="0"/>
                        </a:rPr>
                        <a:t>Message Frame</a:t>
                      </a:r>
                    </a:p>
                  </a:txBody>
                  <a:tcPr marL="68580" marR="68580" marT="34290" marB="3429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457828072"/>
                  </a:ext>
                </a:extLst>
              </a:tr>
              <a:tr h="810404">
                <a:tc>
                  <a:txBody>
                    <a:bodyPr/>
                    <a:lstStyle/>
                    <a:p>
                      <a:r>
                        <a:rPr lang="en-US" sz="2200" b="0" i="0" u="none" strike="noStrike" kern="1200" baseline="0">
                          <a:solidFill>
                            <a:schemeClr val="tx1"/>
                          </a:solidFill>
                          <a:latin typeface="+mj-lt"/>
                          <a:ea typeface="+mn-ea"/>
                          <a:cs typeface="+mn-cs"/>
                        </a:rPr>
                        <a:t>Plans for the coming year, for entering high school, college or for the future in general</a:t>
                      </a:r>
                      <a:endParaRPr lang="en-US" sz="2200">
                        <a:solidFill>
                          <a:schemeClr val="tx1"/>
                        </a:solidFill>
                        <a:latin typeface="+mj-lt"/>
                      </a:endParaRPr>
                    </a:p>
                  </a:txBody>
                  <a:tcPr marL="68580" marR="68580" marT="34290" marB="3429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2200">
                        <a:solidFill>
                          <a:schemeClr val="tx1"/>
                        </a:solidFill>
                        <a:latin typeface="+mj-lt"/>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000" b="1" i="0">
                        <a:solidFill>
                          <a:schemeClr val="tx1"/>
                        </a:solidFill>
                        <a:latin typeface="+mj-lt"/>
                        <a:cs typeface="Calibri" panose="020F0502020204030204" pitchFamily="34" charset="0"/>
                      </a:endParaRPr>
                    </a:p>
                    <a:p>
                      <a:pPr algn="ctr"/>
                      <a:r>
                        <a:rPr lang="en-US" sz="2200" b="1" i="0">
                          <a:solidFill>
                            <a:schemeClr val="tx1"/>
                          </a:solidFill>
                          <a:latin typeface="+mj-lt"/>
                          <a:cs typeface="Calibri" panose="020F0502020204030204" pitchFamily="34" charset="0"/>
                        </a:rPr>
                        <a:t>The future</a:t>
                      </a:r>
                    </a:p>
                  </a:txBody>
                  <a:tcPr marL="68580" marR="68580" marT="34290" marB="3429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25527534"/>
                  </a:ext>
                </a:extLst>
              </a:tr>
              <a:tr h="593558">
                <a:tc>
                  <a:txBody>
                    <a:bodyPr/>
                    <a:lstStyle/>
                    <a:p>
                      <a:pPr algn="just">
                        <a:spcBef>
                          <a:spcPts val="0"/>
                        </a:spcBef>
                        <a:spcAft>
                          <a:spcPts val="0"/>
                        </a:spcAft>
                      </a:pPr>
                      <a:endParaRPr lang="en-US" sz="100" b="0" i="0" u="none" strike="noStrike" kern="1200" baseline="0">
                        <a:solidFill>
                          <a:schemeClr val="tx1"/>
                        </a:solidFill>
                        <a:latin typeface="+mj-lt"/>
                        <a:ea typeface="+mn-ea"/>
                        <a:cs typeface="+mn-cs"/>
                      </a:endParaRPr>
                    </a:p>
                    <a:p>
                      <a:pPr algn="just">
                        <a:spcBef>
                          <a:spcPts val="600"/>
                        </a:spcBef>
                        <a:spcAft>
                          <a:spcPts val="600"/>
                        </a:spcAft>
                      </a:pPr>
                      <a:r>
                        <a:rPr lang="en-US" sz="2200" b="0" i="0" u="none" strike="noStrike" kern="1200" baseline="0">
                          <a:solidFill>
                            <a:schemeClr val="tx1"/>
                          </a:solidFill>
                          <a:latin typeface="+mj-lt"/>
                          <a:ea typeface="+mn-ea"/>
                          <a:cs typeface="+mn-cs"/>
                        </a:rPr>
                        <a:t>Physical or mental health</a:t>
                      </a:r>
                      <a:endParaRPr lang="en-US" sz="2200">
                        <a:solidFill>
                          <a:schemeClr val="tx1"/>
                        </a:solidFill>
                        <a:latin typeface="+mj-lt"/>
                      </a:endParaRPr>
                    </a:p>
                  </a:txBody>
                  <a:tcPr marL="68580" marR="68580" marT="34290" marB="3429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2200">
                        <a:solidFill>
                          <a:schemeClr val="tx1"/>
                        </a:solidFill>
                        <a:latin typeface="+mj-lt"/>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500" b="1" i="0">
                        <a:solidFill>
                          <a:schemeClr val="tx1"/>
                        </a:solidFill>
                        <a:latin typeface="+mj-lt"/>
                        <a:cs typeface="Calibri" panose="020F0502020204030204" pitchFamily="34" charset="0"/>
                      </a:endParaRPr>
                    </a:p>
                    <a:p>
                      <a:pPr algn="ctr"/>
                      <a:r>
                        <a:rPr lang="en-US" sz="2200" b="1" i="0">
                          <a:solidFill>
                            <a:schemeClr val="tx1"/>
                          </a:solidFill>
                          <a:latin typeface="+mj-lt"/>
                          <a:cs typeface="Calibri" panose="020F0502020204030204" pitchFamily="34" charset="0"/>
                        </a:rPr>
                        <a:t>Risk of addiction</a:t>
                      </a:r>
                    </a:p>
                  </a:txBody>
                  <a:tcPr marL="68580" marR="68580" marT="34290" marB="3429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492394644"/>
                  </a:ext>
                </a:extLst>
              </a:tr>
              <a:tr h="571500">
                <a:tc>
                  <a:txBody>
                    <a:bodyPr/>
                    <a:lstStyle/>
                    <a:p>
                      <a:r>
                        <a:rPr lang="en-US" sz="2200" b="0" i="0" u="none" strike="noStrike" kern="1200" baseline="0">
                          <a:solidFill>
                            <a:schemeClr val="tx1"/>
                          </a:solidFill>
                          <a:latin typeface="+mj-lt"/>
                          <a:ea typeface="+mn-ea"/>
                          <a:cs typeface="+mn-cs"/>
                        </a:rPr>
                        <a:t>Relationships (e.g., parents/guardians, friends, teachers, coaches, mentors)</a:t>
                      </a:r>
                      <a:endParaRPr lang="en-US" sz="2200">
                        <a:solidFill>
                          <a:schemeClr val="tx1"/>
                        </a:solidFill>
                        <a:latin typeface="+mj-lt"/>
                      </a:endParaRPr>
                    </a:p>
                  </a:txBody>
                  <a:tcPr marL="68580" marR="68580" marT="34290" marB="3429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2200">
                        <a:solidFill>
                          <a:schemeClr val="tx1"/>
                        </a:solidFill>
                        <a:latin typeface="+mj-lt"/>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000" b="1" i="0">
                        <a:solidFill>
                          <a:schemeClr val="tx1"/>
                        </a:solidFill>
                        <a:latin typeface="+mj-lt"/>
                        <a:cs typeface="Calibri" panose="020F0502020204030204" pitchFamily="34" charset="0"/>
                      </a:endParaRPr>
                    </a:p>
                    <a:p>
                      <a:pPr algn="ctr"/>
                      <a:r>
                        <a:rPr lang="en-US" sz="2200" b="1" i="0">
                          <a:solidFill>
                            <a:schemeClr val="tx1"/>
                          </a:solidFill>
                          <a:latin typeface="+mj-lt"/>
                          <a:cs typeface="Calibri" panose="020F0502020204030204" pitchFamily="34" charset="0"/>
                        </a:rPr>
                        <a:t>Relationships</a:t>
                      </a:r>
                    </a:p>
                  </a:txBody>
                  <a:tcPr marL="68580" marR="68580" marT="34290" marB="3429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45197911"/>
                  </a:ext>
                </a:extLst>
              </a:tr>
              <a:tr h="571500">
                <a:tc>
                  <a:txBody>
                    <a:bodyPr/>
                    <a:lstStyle/>
                    <a:p>
                      <a:r>
                        <a:rPr lang="en-US" sz="2200" b="0" i="0" u="none" strike="noStrike" kern="1200" baseline="0">
                          <a:solidFill>
                            <a:schemeClr val="tx1"/>
                          </a:solidFill>
                          <a:latin typeface="+mj-lt"/>
                          <a:ea typeface="+mn-ea"/>
                          <a:cs typeface="+mn-cs"/>
                        </a:rPr>
                        <a:t>Activities in or out of school (e.g., music, sports, volunteering)</a:t>
                      </a:r>
                      <a:endParaRPr lang="en-US" sz="2200">
                        <a:solidFill>
                          <a:schemeClr val="tx1"/>
                        </a:solidFill>
                        <a:latin typeface="+mj-lt"/>
                      </a:endParaRPr>
                    </a:p>
                  </a:txBody>
                  <a:tcPr marL="68580" marR="68580" marT="34290" marB="3429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2200">
                        <a:solidFill>
                          <a:schemeClr val="tx1"/>
                        </a:solidFill>
                        <a:latin typeface="+mj-lt"/>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000" b="1" i="0">
                        <a:solidFill>
                          <a:schemeClr val="tx1"/>
                        </a:solidFill>
                        <a:latin typeface="+mj-lt"/>
                        <a:cs typeface="Calibri" panose="020F0502020204030204" pitchFamily="34" charset="0"/>
                      </a:endParaRPr>
                    </a:p>
                    <a:p>
                      <a:pPr algn="ctr"/>
                      <a:r>
                        <a:rPr lang="en-US" sz="2200" b="1" i="0">
                          <a:solidFill>
                            <a:schemeClr val="tx1"/>
                          </a:solidFill>
                          <a:latin typeface="+mj-lt"/>
                          <a:cs typeface="Calibri" panose="020F0502020204030204" pitchFamily="34" charset="0"/>
                        </a:rPr>
                        <a:t>Activities</a:t>
                      </a:r>
                    </a:p>
                  </a:txBody>
                  <a:tcPr marL="68580" marR="68580" marT="34290" marB="3429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10413813"/>
                  </a:ext>
                </a:extLst>
              </a:tr>
              <a:tr h="571500">
                <a:tc>
                  <a:txBody>
                    <a:bodyPr/>
                    <a:lstStyle/>
                    <a:p>
                      <a:r>
                        <a:rPr lang="en-US" sz="2200" b="0" i="0" u="none" strike="noStrike" kern="1200" baseline="0">
                          <a:solidFill>
                            <a:schemeClr val="tx1"/>
                          </a:solidFill>
                          <a:latin typeface="+mj-lt"/>
                          <a:ea typeface="+mn-ea"/>
                          <a:cs typeface="+mn-cs"/>
                        </a:rPr>
                        <a:t>Being respected for autonomy and being able to make one’s own choices</a:t>
                      </a:r>
                      <a:endParaRPr lang="en-US" sz="2200">
                        <a:solidFill>
                          <a:schemeClr val="tx1"/>
                        </a:solidFill>
                        <a:latin typeface="+mj-lt"/>
                      </a:endParaRPr>
                    </a:p>
                  </a:txBody>
                  <a:tcPr marL="68580" marR="68580" marT="34290" marB="3429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2200">
                        <a:solidFill>
                          <a:schemeClr val="tx1"/>
                        </a:solidFill>
                        <a:latin typeface="+mj-lt"/>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000" b="1" i="0">
                        <a:solidFill>
                          <a:schemeClr val="tx1"/>
                        </a:solidFill>
                        <a:latin typeface="+mj-lt"/>
                        <a:cs typeface="Calibri" panose="020F0502020204030204" pitchFamily="34" charset="0"/>
                      </a:endParaRPr>
                    </a:p>
                    <a:p>
                      <a:pPr algn="ctr"/>
                      <a:r>
                        <a:rPr lang="en-US" sz="2200" b="1" i="0">
                          <a:solidFill>
                            <a:schemeClr val="tx1"/>
                          </a:solidFill>
                          <a:latin typeface="+mj-lt"/>
                          <a:cs typeface="Calibri" panose="020F0502020204030204" pitchFamily="34" charset="0"/>
                        </a:rPr>
                        <a:t>Self-affirmation</a:t>
                      </a:r>
                    </a:p>
                  </a:txBody>
                  <a:tcPr marL="68580" marR="68580" marT="34290" marB="3429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73039972"/>
                  </a:ext>
                </a:extLst>
              </a:tr>
            </a:tbl>
          </a:graphicData>
        </a:graphic>
      </p:graphicFrame>
      <p:sp>
        <p:nvSpPr>
          <p:cNvPr id="6" name="Arrow: Right 5">
            <a:extLst>
              <a:ext uri="{FF2B5EF4-FFF2-40B4-BE49-F238E27FC236}">
                <a16:creationId xmlns:a16="http://schemas.microsoft.com/office/drawing/2014/main" id="{512EBCD4-5CF4-B6C5-F255-16D28412B4DC}"/>
              </a:ext>
            </a:extLst>
          </p:cNvPr>
          <p:cNvSpPr/>
          <p:nvPr/>
        </p:nvSpPr>
        <p:spPr>
          <a:xfrm>
            <a:off x="5614954" y="2342515"/>
            <a:ext cx="589360" cy="192881"/>
          </a:xfrm>
          <a:prstGeom prst="rightArrow">
            <a:avLst/>
          </a:prstGeom>
          <a:gradFill flip="none" rotWithShape="1">
            <a:gsLst>
              <a:gs pos="0">
                <a:schemeClr val="accent3">
                  <a:lumMod val="0"/>
                  <a:lumOff val="100000"/>
                </a:schemeClr>
              </a:gs>
              <a:gs pos="0">
                <a:schemeClr val="accent3">
                  <a:lumMod val="0"/>
                  <a:lumOff val="100000"/>
                </a:schemeClr>
              </a:gs>
              <a:gs pos="40000">
                <a:schemeClr val="accent3">
                  <a:lumMod val="10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Arrow: Right 8">
            <a:extLst>
              <a:ext uri="{FF2B5EF4-FFF2-40B4-BE49-F238E27FC236}">
                <a16:creationId xmlns:a16="http://schemas.microsoft.com/office/drawing/2014/main" id="{EC92B139-71B8-7380-D621-5BEC05398A62}"/>
              </a:ext>
            </a:extLst>
          </p:cNvPr>
          <p:cNvSpPr/>
          <p:nvPr/>
        </p:nvSpPr>
        <p:spPr>
          <a:xfrm>
            <a:off x="5614954" y="3016225"/>
            <a:ext cx="589360" cy="192881"/>
          </a:xfrm>
          <a:prstGeom prst="rightArrow">
            <a:avLst/>
          </a:prstGeom>
          <a:gradFill flip="none" rotWithShape="1">
            <a:gsLst>
              <a:gs pos="0">
                <a:schemeClr val="accent3">
                  <a:lumMod val="0"/>
                  <a:lumOff val="100000"/>
                </a:schemeClr>
              </a:gs>
              <a:gs pos="0">
                <a:schemeClr val="accent3">
                  <a:lumMod val="0"/>
                  <a:lumOff val="100000"/>
                </a:schemeClr>
              </a:gs>
              <a:gs pos="40000">
                <a:schemeClr val="accent3">
                  <a:lumMod val="10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Arrow: Right 9">
            <a:extLst>
              <a:ext uri="{FF2B5EF4-FFF2-40B4-BE49-F238E27FC236}">
                <a16:creationId xmlns:a16="http://schemas.microsoft.com/office/drawing/2014/main" id="{13F88EF0-2D4E-AC5F-55A8-FB08BBFAAA2C}"/>
              </a:ext>
            </a:extLst>
          </p:cNvPr>
          <p:cNvSpPr/>
          <p:nvPr/>
        </p:nvSpPr>
        <p:spPr>
          <a:xfrm>
            <a:off x="5614954" y="4368519"/>
            <a:ext cx="589360" cy="192881"/>
          </a:xfrm>
          <a:prstGeom prst="rightArrow">
            <a:avLst/>
          </a:prstGeom>
          <a:gradFill flip="none" rotWithShape="1">
            <a:gsLst>
              <a:gs pos="0">
                <a:schemeClr val="accent3">
                  <a:lumMod val="0"/>
                  <a:lumOff val="100000"/>
                </a:schemeClr>
              </a:gs>
              <a:gs pos="0">
                <a:schemeClr val="accent3">
                  <a:lumMod val="0"/>
                  <a:lumOff val="100000"/>
                </a:schemeClr>
              </a:gs>
              <a:gs pos="40000">
                <a:schemeClr val="accent3">
                  <a:lumMod val="10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Arrow: Right 10">
            <a:extLst>
              <a:ext uri="{FF2B5EF4-FFF2-40B4-BE49-F238E27FC236}">
                <a16:creationId xmlns:a16="http://schemas.microsoft.com/office/drawing/2014/main" id="{17E5D3C0-B6CF-D281-CAA8-79282D355F2A}"/>
              </a:ext>
            </a:extLst>
          </p:cNvPr>
          <p:cNvSpPr/>
          <p:nvPr/>
        </p:nvSpPr>
        <p:spPr>
          <a:xfrm>
            <a:off x="5614954" y="3598369"/>
            <a:ext cx="589360" cy="192881"/>
          </a:xfrm>
          <a:prstGeom prst="rightArrow">
            <a:avLst/>
          </a:prstGeom>
          <a:gradFill flip="none" rotWithShape="1">
            <a:gsLst>
              <a:gs pos="0">
                <a:schemeClr val="accent3">
                  <a:lumMod val="0"/>
                  <a:lumOff val="100000"/>
                </a:schemeClr>
              </a:gs>
              <a:gs pos="0">
                <a:schemeClr val="accent3">
                  <a:lumMod val="0"/>
                  <a:lumOff val="100000"/>
                </a:schemeClr>
              </a:gs>
              <a:gs pos="40000">
                <a:schemeClr val="accent3">
                  <a:lumMod val="10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Arrow: Right 11">
            <a:extLst>
              <a:ext uri="{FF2B5EF4-FFF2-40B4-BE49-F238E27FC236}">
                <a16:creationId xmlns:a16="http://schemas.microsoft.com/office/drawing/2014/main" id="{B1D98D9C-FCEC-6339-DCF4-5BE62995BF44}"/>
              </a:ext>
            </a:extLst>
          </p:cNvPr>
          <p:cNvSpPr/>
          <p:nvPr/>
        </p:nvSpPr>
        <p:spPr>
          <a:xfrm>
            <a:off x="5614954" y="5120105"/>
            <a:ext cx="589360" cy="192881"/>
          </a:xfrm>
          <a:prstGeom prst="rightArrow">
            <a:avLst/>
          </a:prstGeom>
          <a:gradFill flip="none" rotWithShape="1">
            <a:gsLst>
              <a:gs pos="0">
                <a:schemeClr val="accent3">
                  <a:lumMod val="0"/>
                  <a:lumOff val="100000"/>
                </a:schemeClr>
              </a:gs>
              <a:gs pos="0">
                <a:schemeClr val="accent3">
                  <a:lumMod val="0"/>
                  <a:lumOff val="100000"/>
                </a:schemeClr>
              </a:gs>
              <a:gs pos="40000">
                <a:schemeClr val="accent3">
                  <a:lumMod val="10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5388313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D230C9-A232-478F-8C99-A64BA561936E}"/>
              </a:ext>
            </a:extLst>
          </p:cNvPr>
          <p:cNvSpPr/>
          <p:nvPr/>
        </p:nvSpPr>
        <p:spPr>
          <a:xfrm>
            <a:off x="86721" y="235048"/>
            <a:ext cx="2672891" cy="1007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 Diagonal Corner Rectangle 19">
            <a:extLst>
              <a:ext uri="{FF2B5EF4-FFF2-40B4-BE49-F238E27FC236}">
                <a16:creationId xmlns:a16="http://schemas.microsoft.com/office/drawing/2014/main" id="{C0533DC7-8783-2979-0A97-E1466D921BA1}"/>
              </a:ext>
            </a:extLst>
          </p:cNvPr>
          <p:cNvSpPr/>
          <p:nvPr/>
        </p:nvSpPr>
        <p:spPr>
          <a:xfrm>
            <a:off x="327425" y="694706"/>
            <a:ext cx="8540024" cy="1602588"/>
          </a:xfrm>
          <a:prstGeom prst="round2DiagRect">
            <a:avLst/>
          </a:prstGeom>
          <a:solidFill>
            <a:srgbClr val="0951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1" name="Picture 20" descr="Graphical user interface, text, application&#10;&#10;Description automatically generated">
            <a:extLst>
              <a:ext uri="{FF2B5EF4-FFF2-40B4-BE49-F238E27FC236}">
                <a16:creationId xmlns:a16="http://schemas.microsoft.com/office/drawing/2014/main" id="{F6D7A60B-E8D7-8300-627D-3826E6DF899B}"/>
              </a:ext>
            </a:extLst>
          </p:cNvPr>
          <p:cNvPicPr>
            <a:picLocks noChangeAspect="1"/>
          </p:cNvPicPr>
          <p:nvPr/>
        </p:nvPicPr>
        <p:blipFill rotWithShape="1">
          <a:blip r:embed="rId3"/>
          <a:srcRect l="1182" t="1864" r="79415" b="89660"/>
          <a:stretch/>
        </p:blipFill>
        <p:spPr>
          <a:xfrm>
            <a:off x="587049" y="839674"/>
            <a:ext cx="2133633" cy="441177"/>
          </a:xfrm>
          <a:prstGeom prst="rect">
            <a:avLst/>
          </a:prstGeom>
        </p:spPr>
      </p:pic>
      <p:sp>
        <p:nvSpPr>
          <p:cNvPr id="6" name="Title 1">
            <a:extLst>
              <a:ext uri="{FF2B5EF4-FFF2-40B4-BE49-F238E27FC236}">
                <a16:creationId xmlns:a16="http://schemas.microsoft.com/office/drawing/2014/main" id="{FAC90C7C-0754-45F5-B0E5-F096C04CAD8A}"/>
              </a:ext>
            </a:extLst>
          </p:cNvPr>
          <p:cNvSpPr>
            <a:spLocks noGrp="1"/>
          </p:cNvSpPr>
          <p:nvPr>
            <p:ph type="title"/>
          </p:nvPr>
        </p:nvSpPr>
        <p:spPr>
          <a:xfrm>
            <a:off x="349305" y="91824"/>
            <a:ext cx="8614702" cy="664457"/>
          </a:xfrm>
        </p:spPr>
        <p:txBody>
          <a:bodyPr>
            <a:normAutofit/>
          </a:bodyPr>
          <a:lstStyle/>
          <a:p>
            <a:r>
              <a:rPr lang="en-US" sz="3200" b="1">
                <a:solidFill>
                  <a:srgbClr val="EA5E29"/>
                </a:solidFill>
                <a:cs typeface="Calibri" panose="020F0502020204030204" pitchFamily="34" charset="0"/>
              </a:rPr>
              <a:t>Frame the Communication</a:t>
            </a:r>
          </a:p>
        </p:txBody>
      </p:sp>
      <p:sp>
        <p:nvSpPr>
          <p:cNvPr id="23" name="Round Diagonal Corner Rectangle 22">
            <a:extLst>
              <a:ext uri="{FF2B5EF4-FFF2-40B4-BE49-F238E27FC236}">
                <a16:creationId xmlns:a16="http://schemas.microsoft.com/office/drawing/2014/main" id="{1916FE18-A6FC-5AD7-6FA8-5AF94BE884BA}"/>
              </a:ext>
            </a:extLst>
          </p:cNvPr>
          <p:cNvSpPr/>
          <p:nvPr/>
        </p:nvSpPr>
        <p:spPr>
          <a:xfrm>
            <a:off x="546100" y="1423353"/>
            <a:ext cx="8422949" cy="1778601"/>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Diagonal Corner Rectangle 11">
            <a:extLst>
              <a:ext uri="{FF2B5EF4-FFF2-40B4-BE49-F238E27FC236}">
                <a16:creationId xmlns:a16="http://schemas.microsoft.com/office/drawing/2014/main" id="{0751212A-B6E1-9253-B7D7-2BCE2AB20B97}"/>
              </a:ext>
            </a:extLst>
          </p:cNvPr>
          <p:cNvSpPr/>
          <p:nvPr/>
        </p:nvSpPr>
        <p:spPr>
          <a:xfrm>
            <a:off x="614081" y="1510792"/>
            <a:ext cx="8266068" cy="1645811"/>
          </a:xfrm>
          <a:prstGeom prst="round2DiagRect">
            <a:avLst/>
          </a:prstGeom>
          <a:solidFill>
            <a:srgbClr val="BEE6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Picture 12" descr="Graphical user interface, text, application&#10;&#10;Description automatically generated">
            <a:extLst>
              <a:ext uri="{FF2B5EF4-FFF2-40B4-BE49-F238E27FC236}">
                <a16:creationId xmlns:a16="http://schemas.microsoft.com/office/drawing/2014/main" id="{16C9C53B-C355-334D-9471-FE62BBB2ED60}"/>
              </a:ext>
            </a:extLst>
          </p:cNvPr>
          <p:cNvPicPr>
            <a:picLocks noChangeAspect="1"/>
          </p:cNvPicPr>
          <p:nvPr/>
        </p:nvPicPr>
        <p:blipFill rotWithShape="1">
          <a:blip r:embed="rId3"/>
          <a:srcRect l="32659" t="16111" r="44874" b="74573"/>
          <a:stretch/>
        </p:blipFill>
        <p:spPr>
          <a:xfrm>
            <a:off x="733810" y="1637432"/>
            <a:ext cx="2423907" cy="430265"/>
          </a:xfrm>
          <a:prstGeom prst="rect">
            <a:avLst/>
          </a:prstGeom>
        </p:spPr>
      </p:pic>
      <p:sp>
        <p:nvSpPr>
          <p:cNvPr id="16" name="Round Diagonal Corner Rectangle 15">
            <a:extLst>
              <a:ext uri="{FF2B5EF4-FFF2-40B4-BE49-F238E27FC236}">
                <a16:creationId xmlns:a16="http://schemas.microsoft.com/office/drawing/2014/main" id="{D0553307-2177-E170-4078-60DEC41344F5}"/>
              </a:ext>
            </a:extLst>
          </p:cNvPr>
          <p:cNvSpPr/>
          <p:nvPr/>
        </p:nvSpPr>
        <p:spPr>
          <a:xfrm>
            <a:off x="931776" y="2216335"/>
            <a:ext cx="7961073" cy="3789791"/>
          </a:xfrm>
          <a:prstGeom prst="round2DiagRect">
            <a:avLst>
              <a:gd name="adj1" fmla="val 7547"/>
              <a:gd name="adj2" fmla="val 0"/>
            </a:avLst>
          </a:prstGeom>
          <a:solidFill>
            <a:schemeClr val="bg1"/>
          </a:solidFill>
          <a:ln>
            <a:noFill/>
          </a:ln>
          <a:effectLst>
            <a:outerShdw blurRad="50800" dist="127000" dir="2700000" algn="tl" rotWithShape="0">
              <a:schemeClr val="bg2">
                <a:lumMod val="75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a:extLst>
              <a:ext uri="{FF2B5EF4-FFF2-40B4-BE49-F238E27FC236}">
                <a16:creationId xmlns:a16="http://schemas.microsoft.com/office/drawing/2014/main" id="{4F630A09-3065-B000-FF6F-C261F1D988BB}"/>
              </a:ext>
            </a:extLst>
          </p:cNvPr>
          <p:cNvSpPr/>
          <p:nvPr/>
        </p:nvSpPr>
        <p:spPr>
          <a:xfrm>
            <a:off x="1006749" y="2297294"/>
            <a:ext cx="2541489" cy="859309"/>
          </a:xfrm>
          <a:prstGeom prst="round2DiagRect">
            <a:avLst>
              <a:gd name="adj1" fmla="val 27046"/>
              <a:gd name="adj2" fmla="val 0"/>
            </a:avLst>
          </a:prstGeom>
          <a:gradFill>
            <a:gsLst>
              <a:gs pos="0">
                <a:srgbClr val="EA5E29">
                  <a:alpha val="89357"/>
                </a:srgbClr>
              </a:gs>
              <a:gs pos="100000">
                <a:srgbClr val="EA5E29"/>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37F4DEA-C794-FE2D-0B6B-90768A49980B}"/>
              </a:ext>
            </a:extLst>
          </p:cNvPr>
          <p:cNvSpPr txBox="1"/>
          <p:nvPr/>
        </p:nvSpPr>
        <p:spPr>
          <a:xfrm>
            <a:off x="1709390" y="2441775"/>
            <a:ext cx="2056637" cy="523220"/>
          </a:xfrm>
          <a:prstGeom prst="rect">
            <a:avLst/>
          </a:prstGeom>
          <a:noFill/>
        </p:spPr>
        <p:txBody>
          <a:bodyPr wrap="square" rtlCol="0">
            <a:spAutoFit/>
          </a:bodyPr>
          <a:lstStyle/>
          <a:p>
            <a:r>
              <a:rPr lang="en-US" sz="1400" b="1" cap="all">
                <a:solidFill>
                  <a:schemeClr val="bg1"/>
                </a:solidFill>
                <a:latin typeface="Ideal Sans Semibold" pitchFamily="2" charset="0"/>
              </a:rPr>
              <a:t>Frame the Communication</a:t>
            </a:r>
          </a:p>
        </p:txBody>
      </p:sp>
      <p:pic>
        <p:nvPicPr>
          <p:cNvPr id="5" name="Picture 4">
            <a:extLst>
              <a:ext uri="{FF2B5EF4-FFF2-40B4-BE49-F238E27FC236}">
                <a16:creationId xmlns:a16="http://schemas.microsoft.com/office/drawing/2014/main" id="{CF798457-751C-1A77-4A49-6CBFECA5E888}"/>
              </a:ext>
            </a:extLst>
          </p:cNvPr>
          <p:cNvPicPr>
            <a:picLocks noChangeAspect="1"/>
          </p:cNvPicPr>
          <p:nvPr/>
        </p:nvPicPr>
        <p:blipFill>
          <a:blip r:embed="rId4"/>
          <a:stretch>
            <a:fillRect/>
          </a:stretch>
        </p:blipFill>
        <p:spPr>
          <a:xfrm>
            <a:off x="1193675" y="2465315"/>
            <a:ext cx="459943" cy="431197"/>
          </a:xfrm>
          <a:prstGeom prst="rect">
            <a:avLst/>
          </a:prstGeom>
        </p:spPr>
      </p:pic>
      <p:sp>
        <p:nvSpPr>
          <p:cNvPr id="8" name="TextBox 7">
            <a:extLst>
              <a:ext uri="{FF2B5EF4-FFF2-40B4-BE49-F238E27FC236}">
                <a16:creationId xmlns:a16="http://schemas.microsoft.com/office/drawing/2014/main" id="{7AD8CCEC-87DA-5EEE-D036-0A838E06C5B3}"/>
              </a:ext>
            </a:extLst>
          </p:cNvPr>
          <p:cNvSpPr txBox="1"/>
          <p:nvPr/>
        </p:nvSpPr>
        <p:spPr>
          <a:xfrm>
            <a:off x="3671663" y="2404746"/>
            <a:ext cx="5068711" cy="369332"/>
          </a:xfrm>
          <a:prstGeom prst="rect">
            <a:avLst/>
          </a:prstGeom>
          <a:noFill/>
        </p:spPr>
        <p:txBody>
          <a:bodyPr wrap="square">
            <a:spAutoFit/>
          </a:bodyPr>
          <a:lstStyle/>
          <a:p>
            <a:r>
              <a:rPr lang="en-US" sz="1800" b="1" cap="all">
                <a:solidFill>
                  <a:srgbClr val="EA5E29"/>
                </a:solidFill>
                <a:latin typeface="+mj-lt"/>
                <a:cs typeface="Calibri" panose="020F0502020204030204" pitchFamily="34" charset="0"/>
              </a:rPr>
              <a:t>Most effective </a:t>
            </a:r>
            <a:r>
              <a:rPr lang="en-US" sz="1800" b="1" cap="all">
                <a:solidFill>
                  <a:srgbClr val="EA5E29"/>
                </a:solidFill>
                <a:cs typeface="Calibri" panose="020F0502020204030204" pitchFamily="34" charset="0"/>
              </a:rPr>
              <a:t>messages</a:t>
            </a:r>
            <a:r>
              <a:rPr lang="en-US" sz="1800" b="1" cap="all">
                <a:solidFill>
                  <a:srgbClr val="EA5E29"/>
                </a:solidFill>
                <a:latin typeface="+mj-lt"/>
                <a:cs typeface="Calibri" panose="020F0502020204030204" pitchFamily="34" charset="0"/>
              </a:rPr>
              <a:t> tested with youth:</a:t>
            </a:r>
          </a:p>
        </p:txBody>
      </p:sp>
      <p:sp>
        <p:nvSpPr>
          <p:cNvPr id="18" name="TextBox 17">
            <a:extLst>
              <a:ext uri="{FF2B5EF4-FFF2-40B4-BE49-F238E27FC236}">
                <a16:creationId xmlns:a16="http://schemas.microsoft.com/office/drawing/2014/main" id="{C5AE4B32-7CEF-9E1A-486E-CD92B4650CB9}"/>
              </a:ext>
            </a:extLst>
          </p:cNvPr>
          <p:cNvSpPr txBox="1"/>
          <p:nvPr/>
        </p:nvSpPr>
        <p:spPr>
          <a:xfrm>
            <a:off x="289054" y="5976181"/>
            <a:ext cx="7164652" cy="553998"/>
          </a:xfrm>
          <a:prstGeom prst="rect">
            <a:avLst/>
          </a:prstGeom>
          <a:noFill/>
        </p:spPr>
        <p:txBody>
          <a:bodyPr wrap="square" lIns="91440" tIns="45720" rIns="91440" bIns="45720" anchor="t">
            <a:spAutoFit/>
          </a:bodyPr>
          <a:lstStyle/>
          <a:p>
            <a:endParaRPr lang="en-US" sz="1600">
              <a:latin typeface="+mj-lt"/>
              <a:ea typeface="+mn-lt"/>
              <a:cs typeface="+mn-lt"/>
            </a:endParaRPr>
          </a:p>
          <a:p>
            <a:endParaRPr lang="en-US" sz="1400">
              <a:latin typeface="+mj-lt"/>
            </a:endParaRPr>
          </a:p>
        </p:txBody>
      </p:sp>
      <p:sp>
        <p:nvSpPr>
          <p:cNvPr id="22" name="TextBox 21">
            <a:extLst>
              <a:ext uri="{FF2B5EF4-FFF2-40B4-BE49-F238E27FC236}">
                <a16:creationId xmlns:a16="http://schemas.microsoft.com/office/drawing/2014/main" id="{4C471675-9F7E-114D-CA09-4637A0489521}"/>
              </a:ext>
            </a:extLst>
          </p:cNvPr>
          <p:cNvSpPr txBox="1"/>
          <p:nvPr/>
        </p:nvSpPr>
        <p:spPr>
          <a:xfrm>
            <a:off x="5024300" y="3188148"/>
            <a:ext cx="3675199" cy="2169825"/>
          </a:xfrm>
          <a:prstGeom prst="rect">
            <a:avLst/>
          </a:prstGeom>
          <a:noFill/>
        </p:spPr>
        <p:txBody>
          <a:bodyPr wrap="square" lIns="91440" tIns="45720" rIns="91440" bIns="45720" anchor="t">
            <a:spAutoFit/>
          </a:bodyPr>
          <a:lstStyle/>
          <a:p>
            <a:r>
              <a:rPr lang="en-US" sz="1500" b="1">
                <a:solidFill>
                  <a:srgbClr val="EA5E29"/>
                </a:solidFill>
                <a:ea typeface="+mn-lt"/>
                <a:cs typeface="Calibri" panose="020F0502020204030204" pitchFamily="34" charset="0"/>
              </a:rPr>
              <a:t>Activities: </a:t>
            </a:r>
            <a:r>
              <a:rPr lang="en-US" sz="1500">
                <a:latin typeface="+mj-lt"/>
                <a:ea typeface="+mn-lt"/>
                <a:cs typeface="+mn-lt"/>
              </a:rPr>
              <a:t>Participating in sports, music, hobbies or other activities can help you build friendships, stay in shape, get into and receive scholarships for college and have fun.</a:t>
            </a:r>
          </a:p>
          <a:p>
            <a:endParaRPr lang="en-US" sz="1500">
              <a:latin typeface="+mj-lt"/>
              <a:ea typeface="+mn-lt"/>
              <a:cs typeface="+mn-lt"/>
            </a:endParaRPr>
          </a:p>
          <a:p>
            <a:r>
              <a:rPr lang="en-US" sz="1500" b="1">
                <a:solidFill>
                  <a:srgbClr val="EA5E29"/>
                </a:solidFill>
                <a:ea typeface="+mn-lt"/>
                <a:cs typeface="Calibri" panose="020F0502020204030204" pitchFamily="34" charset="0"/>
              </a:rPr>
              <a:t>Self-affirmation​: </a:t>
            </a:r>
            <a:r>
              <a:rPr lang="en-US" sz="1500">
                <a:latin typeface="+mj-lt"/>
                <a:ea typeface="+mn-lt"/>
                <a:cs typeface="Calibri Light"/>
              </a:rPr>
              <a:t>You respect yourself and want to make decisions that are best for you. Trust yourself and your choice not to use drugs or alcohol. </a:t>
            </a:r>
            <a:endParaRPr lang="en-US" sz="1500">
              <a:latin typeface="+mj-lt"/>
              <a:ea typeface="+mn-lt"/>
              <a:cs typeface="+mn-lt"/>
            </a:endParaRPr>
          </a:p>
        </p:txBody>
      </p:sp>
      <p:pic>
        <p:nvPicPr>
          <p:cNvPr id="19" name="Picture 18" descr="An orange sign with white text&#10;&#10;Description automatically generated">
            <a:extLst>
              <a:ext uri="{FF2B5EF4-FFF2-40B4-BE49-F238E27FC236}">
                <a16:creationId xmlns:a16="http://schemas.microsoft.com/office/drawing/2014/main" id="{2056F59A-4B5E-6726-80D6-EC363B18502D}"/>
              </a:ext>
            </a:extLst>
          </p:cNvPr>
          <p:cNvPicPr>
            <a:picLocks noChangeAspect="1"/>
          </p:cNvPicPr>
          <p:nvPr/>
        </p:nvPicPr>
        <p:blipFill>
          <a:blip r:embed="rId5"/>
          <a:stretch>
            <a:fillRect/>
          </a:stretch>
        </p:blipFill>
        <p:spPr>
          <a:xfrm>
            <a:off x="7472277" y="5399636"/>
            <a:ext cx="1144551" cy="1153564"/>
          </a:xfrm>
          <a:prstGeom prst="rect">
            <a:avLst/>
          </a:prstGeom>
        </p:spPr>
      </p:pic>
      <p:sp>
        <p:nvSpPr>
          <p:cNvPr id="27" name="TextBox 26">
            <a:extLst>
              <a:ext uri="{FF2B5EF4-FFF2-40B4-BE49-F238E27FC236}">
                <a16:creationId xmlns:a16="http://schemas.microsoft.com/office/drawing/2014/main" id="{705F0989-A542-B18A-1E25-0763400AF0BB}"/>
              </a:ext>
            </a:extLst>
          </p:cNvPr>
          <p:cNvSpPr txBox="1"/>
          <p:nvPr/>
        </p:nvSpPr>
        <p:spPr>
          <a:xfrm>
            <a:off x="1006749" y="3237584"/>
            <a:ext cx="3928652" cy="2708434"/>
          </a:xfrm>
          <a:prstGeom prst="rect">
            <a:avLst/>
          </a:prstGeom>
          <a:noFill/>
        </p:spPr>
        <p:txBody>
          <a:bodyPr wrap="square">
            <a:spAutoFit/>
          </a:bodyPr>
          <a:lstStyle/>
          <a:p>
            <a:r>
              <a:rPr lang="en-US" sz="1500" b="1">
                <a:solidFill>
                  <a:srgbClr val="EA5E29"/>
                </a:solidFill>
                <a:ea typeface="+mn-lt"/>
                <a:cs typeface="Calibri" panose="020F0502020204030204" pitchFamily="34" charset="0"/>
              </a:rPr>
              <a:t>The Future: </a:t>
            </a:r>
            <a:r>
              <a:rPr lang="en-US" sz="1500">
                <a:latin typeface="+mj-lt"/>
                <a:ea typeface="+mn-lt"/>
                <a:cs typeface="+mn-lt"/>
              </a:rPr>
              <a:t>Don’t let drug and alcohol use change or control your plans for the future. </a:t>
            </a:r>
            <a:endParaRPr lang="en-US" sz="1500" b="1">
              <a:latin typeface="+mj-lt"/>
              <a:ea typeface="+mn-lt"/>
              <a:cs typeface="+mn-lt"/>
            </a:endParaRPr>
          </a:p>
          <a:p>
            <a:pPr>
              <a:spcBef>
                <a:spcPts val="1200"/>
              </a:spcBef>
            </a:pPr>
            <a:r>
              <a:rPr lang="en-US" sz="1500" b="1">
                <a:solidFill>
                  <a:srgbClr val="EA5E29"/>
                </a:solidFill>
                <a:ea typeface="+mn-lt"/>
                <a:cs typeface="Calibri" panose="020F0502020204030204" pitchFamily="34" charset="0"/>
              </a:rPr>
              <a:t>Risk of Addiction: </a:t>
            </a:r>
            <a:r>
              <a:rPr lang="en-US" sz="1500">
                <a:latin typeface="+mj-lt"/>
                <a:ea typeface="+mn-lt"/>
                <a:cs typeface="+mn-lt"/>
              </a:rPr>
              <a:t>Drug and alcohol use changes parts of your brain that impact how you think and act. The more you use, the harder it can be to stop, even if you want to.   </a:t>
            </a:r>
            <a:endParaRPr lang="en-US" sz="1500">
              <a:latin typeface="+mj-lt"/>
            </a:endParaRPr>
          </a:p>
          <a:p>
            <a:pPr>
              <a:spcBef>
                <a:spcPts val="1200"/>
              </a:spcBef>
            </a:pPr>
            <a:r>
              <a:rPr lang="en-US" sz="1500" b="1">
                <a:solidFill>
                  <a:srgbClr val="EA5E29"/>
                </a:solidFill>
                <a:ea typeface="+mn-lt"/>
                <a:cs typeface="Calibri" panose="020F0502020204030204" pitchFamily="34" charset="0"/>
              </a:rPr>
              <a:t>Relationships: </a:t>
            </a:r>
            <a:r>
              <a:rPr lang="en-US" sz="1500">
                <a:latin typeface="+mj-lt"/>
                <a:ea typeface="+mn-lt"/>
                <a:cs typeface="+mn-lt"/>
              </a:rPr>
              <a:t>There are people in your life who matter to you.</a:t>
            </a:r>
            <a:r>
              <a:rPr lang="en-US" sz="1500">
                <a:solidFill>
                  <a:srgbClr val="EA5E29"/>
                </a:solidFill>
                <a:latin typeface="+mj-lt"/>
                <a:ea typeface="+mn-lt"/>
                <a:cs typeface="+mn-lt"/>
              </a:rPr>
              <a:t> </a:t>
            </a:r>
            <a:r>
              <a:rPr lang="en-US" sz="1500" b="1" i="1">
                <a:solidFill>
                  <a:srgbClr val="EA5E29"/>
                </a:solidFill>
                <a:latin typeface="+mj-lt"/>
                <a:ea typeface="+mn-lt"/>
                <a:cs typeface="Calibri" panose="020F0502020204030204" pitchFamily="34" charset="0"/>
              </a:rPr>
              <a:t>(For middle school) </a:t>
            </a:r>
            <a:r>
              <a:rPr lang="en-US" sz="1500">
                <a:latin typeface="+mj-lt"/>
                <a:ea typeface="+mn-lt"/>
                <a:cs typeface="+mn-lt"/>
              </a:rPr>
              <a:t>And you try hard not to let them down. </a:t>
            </a:r>
            <a:r>
              <a:rPr lang="en-US" sz="1500" b="1" i="1">
                <a:solidFill>
                  <a:srgbClr val="EA5E29"/>
                </a:solidFill>
                <a:latin typeface="+mj-lt"/>
                <a:ea typeface="+mn-lt"/>
                <a:cs typeface="Calibri" panose="020F0502020204030204" pitchFamily="34" charset="0"/>
              </a:rPr>
              <a:t>(For high school) </a:t>
            </a:r>
            <a:r>
              <a:rPr lang="en-US" sz="1500">
                <a:latin typeface="+mj-lt"/>
                <a:ea typeface="+mn-lt"/>
                <a:cs typeface="+mn-lt"/>
              </a:rPr>
              <a:t>And you try hard to make them proud.</a:t>
            </a:r>
          </a:p>
        </p:txBody>
      </p:sp>
    </p:spTree>
    <p:extLst>
      <p:ext uri="{BB962C8B-B14F-4D97-AF65-F5344CB8AC3E}">
        <p14:creationId xmlns:p14="http://schemas.microsoft.com/office/powerpoint/2010/main" val="31226902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D230C9-A232-478F-8C99-A64BA561936E}"/>
              </a:ext>
            </a:extLst>
          </p:cNvPr>
          <p:cNvSpPr/>
          <p:nvPr/>
        </p:nvSpPr>
        <p:spPr>
          <a:xfrm>
            <a:off x="86721" y="120744"/>
            <a:ext cx="2672891" cy="1007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 Diagonal Corner Rectangle 19">
            <a:extLst>
              <a:ext uri="{FF2B5EF4-FFF2-40B4-BE49-F238E27FC236}">
                <a16:creationId xmlns:a16="http://schemas.microsoft.com/office/drawing/2014/main" id="{C0533DC7-8783-2979-0A97-E1466D921BA1}"/>
              </a:ext>
            </a:extLst>
          </p:cNvPr>
          <p:cNvSpPr/>
          <p:nvPr/>
        </p:nvSpPr>
        <p:spPr>
          <a:xfrm>
            <a:off x="327425" y="680419"/>
            <a:ext cx="8540024" cy="1588891"/>
          </a:xfrm>
          <a:prstGeom prst="round2DiagRect">
            <a:avLst/>
          </a:prstGeom>
          <a:solidFill>
            <a:srgbClr val="0951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1" name="Picture 20" descr="Graphical user interface, text, application&#10;&#10;Description automatically generated">
            <a:extLst>
              <a:ext uri="{FF2B5EF4-FFF2-40B4-BE49-F238E27FC236}">
                <a16:creationId xmlns:a16="http://schemas.microsoft.com/office/drawing/2014/main" id="{F6D7A60B-E8D7-8300-627D-3826E6DF899B}"/>
              </a:ext>
            </a:extLst>
          </p:cNvPr>
          <p:cNvPicPr>
            <a:picLocks noChangeAspect="1"/>
          </p:cNvPicPr>
          <p:nvPr/>
        </p:nvPicPr>
        <p:blipFill rotWithShape="1">
          <a:blip r:embed="rId3"/>
          <a:srcRect l="1182" t="1864" r="79415" b="89660"/>
          <a:stretch/>
        </p:blipFill>
        <p:spPr>
          <a:xfrm>
            <a:off x="587049" y="825386"/>
            <a:ext cx="2133633" cy="441177"/>
          </a:xfrm>
          <a:prstGeom prst="rect">
            <a:avLst/>
          </a:prstGeom>
        </p:spPr>
      </p:pic>
      <p:sp>
        <p:nvSpPr>
          <p:cNvPr id="6" name="Title 1">
            <a:extLst>
              <a:ext uri="{FF2B5EF4-FFF2-40B4-BE49-F238E27FC236}">
                <a16:creationId xmlns:a16="http://schemas.microsoft.com/office/drawing/2014/main" id="{FAC90C7C-0754-45F5-B0E5-F096C04CAD8A}"/>
              </a:ext>
            </a:extLst>
          </p:cNvPr>
          <p:cNvSpPr>
            <a:spLocks noGrp="1"/>
          </p:cNvSpPr>
          <p:nvPr>
            <p:ph type="title"/>
          </p:nvPr>
        </p:nvSpPr>
        <p:spPr>
          <a:xfrm>
            <a:off x="362557" y="91824"/>
            <a:ext cx="8614702" cy="664457"/>
          </a:xfrm>
        </p:spPr>
        <p:txBody>
          <a:bodyPr>
            <a:normAutofit/>
          </a:bodyPr>
          <a:lstStyle/>
          <a:p>
            <a:r>
              <a:rPr lang="en-US" sz="3200" b="1">
                <a:solidFill>
                  <a:srgbClr val="EA5E29"/>
                </a:solidFill>
                <a:cs typeface="Calibri" panose="020F0502020204030204" pitchFamily="34" charset="0"/>
              </a:rPr>
              <a:t>Make the Case</a:t>
            </a:r>
          </a:p>
        </p:txBody>
      </p:sp>
      <p:sp>
        <p:nvSpPr>
          <p:cNvPr id="23" name="Round Diagonal Corner Rectangle 22">
            <a:extLst>
              <a:ext uri="{FF2B5EF4-FFF2-40B4-BE49-F238E27FC236}">
                <a16:creationId xmlns:a16="http://schemas.microsoft.com/office/drawing/2014/main" id="{1916FE18-A6FC-5AD7-6FA8-5AF94BE884BA}"/>
              </a:ext>
            </a:extLst>
          </p:cNvPr>
          <p:cNvSpPr/>
          <p:nvPr/>
        </p:nvSpPr>
        <p:spPr>
          <a:xfrm>
            <a:off x="546100" y="1409065"/>
            <a:ext cx="8422949" cy="1778601"/>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Diagonal Corner Rectangle 11">
            <a:extLst>
              <a:ext uri="{FF2B5EF4-FFF2-40B4-BE49-F238E27FC236}">
                <a16:creationId xmlns:a16="http://schemas.microsoft.com/office/drawing/2014/main" id="{0751212A-B6E1-9253-B7D7-2BCE2AB20B97}"/>
              </a:ext>
            </a:extLst>
          </p:cNvPr>
          <p:cNvSpPr/>
          <p:nvPr/>
        </p:nvSpPr>
        <p:spPr>
          <a:xfrm>
            <a:off x="614081" y="1496504"/>
            <a:ext cx="8266068" cy="1592783"/>
          </a:xfrm>
          <a:prstGeom prst="round2DiagRect">
            <a:avLst/>
          </a:prstGeom>
          <a:solidFill>
            <a:srgbClr val="BEE6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Picture 12" descr="Graphical user interface, text, application&#10;&#10;Description automatically generated">
            <a:extLst>
              <a:ext uri="{FF2B5EF4-FFF2-40B4-BE49-F238E27FC236}">
                <a16:creationId xmlns:a16="http://schemas.microsoft.com/office/drawing/2014/main" id="{16C9C53B-C355-334D-9471-FE62BBB2ED60}"/>
              </a:ext>
            </a:extLst>
          </p:cNvPr>
          <p:cNvPicPr>
            <a:picLocks noChangeAspect="1"/>
          </p:cNvPicPr>
          <p:nvPr/>
        </p:nvPicPr>
        <p:blipFill rotWithShape="1">
          <a:blip r:embed="rId3"/>
          <a:srcRect l="32659" t="16111" r="44874" b="74573"/>
          <a:stretch/>
        </p:blipFill>
        <p:spPr>
          <a:xfrm>
            <a:off x="733810" y="1623144"/>
            <a:ext cx="2423907" cy="430265"/>
          </a:xfrm>
          <a:prstGeom prst="rect">
            <a:avLst/>
          </a:prstGeom>
        </p:spPr>
      </p:pic>
      <p:sp>
        <p:nvSpPr>
          <p:cNvPr id="16" name="Round Diagonal Corner Rectangle 15">
            <a:extLst>
              <a:ext uri="{FF2B5EF4-FFF2-40B4-BE49-F238E27FC236}">
                <a16:creationId xmlns:a16="http://schemas.microsoft.com/office/drawing/2014/main" id="{D0553307-2177-E170-4078-60DEC41344F5}"/>
              </a:ext>
            </a:extLst>
          </p:cNvPr>
          <p:cNvSpPr/>
          <p:nvPr/>
        </p:nvSpPr>
        <p:spPr>
          <a:xfrm>
            <a:off x="931776" y="2171883"/>
            <a:ext cx="7961073" cy="3873431"/>
          </a:xfrm>
          <a:prstGeom prst="round2DiagRect">
            <a:avLst>
              <a:gd name="adj1" fmla="val 7547"/>
              <a:gd name="adj2" fmla="val 0"/>
            </a:avLst>
          </a:prstGeom>
          <a:solidFill>
            <a:schemeClr val="bg1"/>
          </a:solidFill>
          <a:ln>
            <a:noFill/>
          </a:ln>
          <a:effectLst>
            <a:outerShdw blurRad="50800" dist="127000" dir="2700000" algn="tl" rotWithShape="0">
              <a:schemeClr val="bg2">
                <a:lumMod val="75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37F4DEA-C794-FE2D-0B6B-90768A49980B}"/>
              </a:ext>
            </a:extLst>
          </p:cNvPr>
          <p:cNvSpPr txBox="1"/>
          <p:nvPr/>
        </p:nvSpPr>
        <p:spPr>
          <a:xfrm>
            <a:off x="1709390" y="2427487"/>
            <a:ext cx="2056637" cy="523220"/>
          </a:xfrm>
          <a:prstGeom prst="rect">
            <a:avLst/>
          </a:prstGeom>
          <a:noFill/>
        </p:spPr>
        <p:txBody>
          <a:bodyPr wrap="square" rtlCol="0">
            <a:spAutoFit/>
          </a:bodyPr>
          <a:lstStyle/>
          <a:p>
            <a:r>
              <a:rPr lang="en-US" sz="1400" b="1" cap="all">
                <a:solidFill>
                  <a:schemeClr val="bg1"/>
                </a:solidFill>
                <a:latin typeface="Ideal Sans Semibold" pitchFamily="2" charset="0"/>
              </a:rPr>
              <a:t>Frame the Communication</a:t>
            </a:r>
          </a:p>
        </p:txBody>
      </p:sp>
      <p:pic>
        <p:nvPicPr>
          <p:cNvPr id="5" name="Picture 4">
            <a:extLst>
              <a:ext uri="{FF2B5EF4-FFF2-40B4-BE49-F238E27FC236}">
                <a16:creationId xmlns:a16="http://schemas.microsoft.com/office/drawing/2014/main" id="{CF798457-751C-1A77-4A49-6CBFECA5E888}"/>
              </a:ext>
            </a:extLst>
          </p:cNvPr>
          <p:cNvPicPr>
            <a:picLocks noChangeAspect="1"/>
          </p:cNvPicPr>
          <p:nvPr/>
        </p:nvPicPr>
        <p:blipFill>
          <a:blip r:embed="rId4"/>
          <a:stretch>
            <a:fillRect/>
          </a:stretch>
        </p:blipFill>
        <p:spPr>
          <a:xfrm>
            <a:off x="1193675" y="2451027"/>
            <a:ext cx="459943" cy="431197"/>
          </a:xfrm>
          <a:prstGeom prst="rect">
            <a:avLst/>
          </a:prstGeom>
        </p:spPr>
      </p:pic>
      <p:pic>
        <p:nvPicPr>
          <p:cNvPr id="19" name="Picture 18" descr="An orange sign with white text&#10;&#10;Description automatically generated">
            <a:extLst>
              <a:ext uri="{FF2B5EF4-FFF2-40B4-BE49-F238E27FC236}">
                <a16:creationId xmlns:a16="http://schemas.microsoft.com/office/drawing/2014/main" id="{2056F59A-4B5E-6726-80D6-EC363B18502D}"/>
              </a:ext>
            </a:extLst>
          </p:cNvPr>
          <p:cNvPicPr>
            <a:picLocks noChangeAspect="1"/>
          </p:cNvPicPr>
          <p:nvPr/>
        </p:nvPicPr>
        <p:blipFill>
          <a:blip r:embed="rId5"/>
          <a:stretch>
            <a:fillRect/>
          </a:stretch>
        </p:blipFill>
        <p:spPr>
          <a:xfrm>
            <a:off x="7472277" y="5401082"/>
            <a:ext cx="1144551" cy="1153564"/>
          </a:xfrm>
          <a:prstGeom prst="rect">
            <a:avLst/>
          </a:prstGeom>
        </p:spPr>
      </p:pic>
      <p:sp>
        <p:nvSpPr>
          <p:cNvPr id="27" name="TextBox 26">
            <a:extLst>
              <a:ext uri="{FF2B5EF4-FFF2-40B4-BE49-F238E27FC236}">
                <a16:creationId xmlns:a16="http://schemas.microsoft.com/office/drawing/2014/main" id="{705F0989-A542-B18A-1E25-0763400AF0BB}"/>
              </a:ext>
            </a:extLst>
          </p:cNvPr>
          <p:cNvSpPr txBox="1"/>
          <p:nvPr/>
        </p:nvSpPr>
        <p:spPr>
          <a:xfrm>
            <a:off x="963884" y="3216944"/>
            <a:ext cx="4093889" cy="3108543"/>
          </a:xfrm>
          <a:prstGeom prst="rect">
            <a:avLst/>
          </a:prstGeom>
          <a:noFill/>
        </p:spPr>
        <p:txBody>
          <a:bodyPr wrap="square">
            <a:spAutoFit/>
          </a:bodyPr>
          <a:lstStyle/>
          <a:p>
            <a:pPr marL="213995" indent="-213995" defTabSz="685800">
              <a:spcBef>
                <a:spcPts val="1200"/>
              </a:spcBef>
              <a:buClr>
                <a:srgbClr val="EA5E29"/>
              </a:buClr>
              <a:buFont typeface="Arial" panose="020B0604020202020204" pitchFamily="34" charset="0"/>
              <a:buChar char="•"/>
              <a:defRPr/>
            </a:pPr>
            <a:r>
              <a:rPr lang="en-US" sz="1600" b="1">
                <a:solidFill>
                  <a:srgbClr val="EA5E29"/>
                </a:solidFill>
                <a:latin typeface="Calibri" panose="020F0502020204030204" pitchFamily="34" charset="0"/>
                <a:cs typeface="Calibri" panose="020F0502020204030204" pitchFamily="34" charset="0"/>
              </a:rPr>
              <a:t>People in recovery </a:t>
            </a:r>
            <a:r>
              <a:rPr lang="en-US" sz="1600">
                <a:latin typeface="Calibri" panose="020F0502020204030204" pitchFamily="34" charset="0"/>
                <a:cs typeface="Calibri" panose="020F0502020204030204" pitchFamily="34" charset="0"/>
              </a:rPr>
              <a:t>from addiction often say one of the things they regret most about their addiction is the trust they lost from people who care about them. </a:t>
            </a:r>
          </a:p>
          <a:p>
            <a:pPr marL="213995" indent="-213995" defTabSz="685800">
              <a:spcBef>
                <a:spcPts val="1200"/>
              </a:spcBef>
              <a:buClr>
                <a:srgbClr val="EA5E29"/>
              </a:buClr>
              <a:buFont typeface="Arial" panose="020B0604020202020204" pitchFamily="34" charset="0"/>
              <a:buChar char="•"/>
              <a:defRPr/>
            </a:pPr>
            <a:r>
              <a:rPr lang="en-US" sz="1600" b="1">
                <a:solidFill>
                  <a:srgbClr val="EA5E29"/>
                </a:solidFill>
                <a:latin typeface="Calibri" panose="020F0502020204030204" pitchFamily="34" charset="0"/>
                <a:cs typeface="Calibri" panose="020F0502020204030204" pitchFamily="34" charset="0"/>
              </a:rPr>
              <a:t>Vape </a:t>
            </a:r>
            <a:r>
              <a:rPr lang="en-US" sz="1600">
                <a:latin typeface="Calibri" panose="020F0502020204030204" pitchFamily="34" charset="0"/>
                <a:cs typeface="Calibri" panose="020F0502020204030204" pitchFamily="34" charset="0"/>
              </a:rPr>
              <a:t>companies regularly change up their chemical  formulas to get around regulations and safety testing of their products.</a:t>
            </a:r>
          </a:p>
          <a:p>
            <a:pPr marL="213995" indent="-213995" defTabSz="685800">
              <a:spcBef>
                <a:spcPts val="1200"/>
              </a:spcBef>
              <a:buClr>
                <a:srgbClr val="EA5E29"/>
              </a:buClr>
              <a:buFont typeface="Arial" panose="020B0604020202020204" pitchFamily="34" charset="0"/>
              <a:buChar char="•"/>
              <a:defRPr/>
            </a:pPr>
            <a:r>
              <a:rPr lang="en-US" sz="1600">
                <a:latin typeface="Calibri" panose="020F0502020204030204" pitchFamily="34" charset="0"/>
                <a:cs typeface="Calibri" panose="020F0502020204030204" pitchFamily="34" charset="0"/>
              </a:rPr>
              <a:t>It only takes a pinprick-sized amount of </a:t>
            </a:r>
            <a:r>
              <a:rPr lang="en-US" sz="1600" b="1">
                <a:solidFill>
                  <a:srgbClr val="EA5E29"/>
                </a:solidFill>
                <a:latin typeface="Calibri" panose="020F0502020204030204" pitchFamily="34" charset="0"/>
                <a:cs typeface="Calibri" panose="020F0502020204030204" pitchFamily="34" charset="0"/>
              </a:rPr>
              <a:t>fentanyl</a:t>
            </a:r>
            <a:r>
              <a:rPr lang="en-US" sz="1600">
                <a:latin typeface="Calibri Light" panose="020F0302020204030204"/>
              </a:rPr>
              <a:t> </a:t>
            </a:r>
            <a:r>
              <a:rPr lang="en-US" sz="1600">
                <a:latin typeface="Calibri" panose="020F0502020204030204" pitchFamily="34" charset="0"/>
                <a:cs typeface="Calibri" panose="020F0502020204030204" pitchFamily="34" charset="0"/>
              </a:rPr>
              <a:t>to be a deadly dose. And it’s sometimes hidden in fake prescription pills</a:t>
            </a:r>
            <a:r>
              <a:rPr lang="en-US" sz="1600">
                <a:latin typeface="Calibri Light" panose="020F0302020204030204"/>
              </a:rPr>
              <a:t>.</a:t>
            </a:r>
            <a:endParaRPr lang="en-US" sz="1600">
              <a:latin typeface="Calibri" panose="020F0502020204030204" pitchFamily="34" charset="0"/>
              <a:cs typeface="Calibri" panose="020F0502020204030204" pitchFamily="34" charset="0"/>
            </a:endParaRPr>
          </a:p>
          <a:p>
            <a:pPr defTabSz="685800">
              <a:defRPr/>
            </a:pPr>
            <a:endParaRPr lang="en-US" sz="1600">
              <a:latin typeface="Calibri Light" panose="020F0302020204030204"/>
              <a:cs typeface="Calibri Light" panose="020F0302020204030204"/>
            </a:endParaRPr>
          </a:p>
        </p:txBody>
      </p:sp>
      <p:sp>
        <p:nvSpPr>
          <p:cNvPr id="14" name="TextBox 13">
            <a:extLst>
              <a:ext uri="{FF2B5EF4-FFF2-40B4-BE49-F238E27FC236}">
                <a16:creationId xmlns:a16="http://schemas.microsoft.com/office/drawing/2014/main" id="{75DD1FC5-85C9-F96E-73BB-11A291B21226}"/>
              </a:ext>
            </a:extLst>
          </p:cNvPr>
          <p:cNvSpPr txBox="1"/>
          <p:nvPr/>
        </p:nvSpPr>
        <p:spPr>
          <a:xfrm>
            <a:off x="931776" y="2870894"/>
            <a:ext cx="7845588" cy="369332"/>
          </a:xfrm>
          <a:prstGeom prst="rect">
            <a:avLst/>
          </a:prstGeom>
          <a:noFill/>
        </p:spPr>
        <p:txBody>
          <a:bodyPr wrap="square">
            <a:spAutoFit/>
          </a:bodyPr>
          <a:lstStyle/>
          <a:p>
            <a:pPr>
              <a:defRPr/>
            </a:pPr>
            <a:r>
              <a:rPr lang="en-US" b="1" cap="all">
                <a:solidFill>
                  <a:srgbClr val="EA5E29"/>
                </a:solidFill>
                <a:latin typeface="+mj-lt"/>
                <a:cs typeface="Calibri" panose="020F0502020204030204" pitchFamily="34" charset="0"/>
              </a:rPr>
              <a:t>Examples of </a:t>
            </a:r>
            <a:r>
              <a:rPr lang="en-US" b="1" cap="all">
                <a:solidFill>
                  <a:srgbClr val="EA5E29"/>
                </a:solidFill>
                <a:latin typeface="Calibri" panose="020F0502020204030204" pitchFamily="34" charset="0"/>
                <a:cs typeface="Calibri" panose="020F0502020204030204" pitchFamily="34" charset="0"/>
              </a:rPr>
              <a:t>statements</a:t>
            </a:r>
            <a:r>
              <a:rPr lang="en-US" b="1" cap="all">
                <a:solidFill>
                  <a:srgbClr val="EA5E29"/>
                </a:solidFill>
                <a:latin typeface="+mj-lt"/>
                <a:cs typeface="Calibri" panose="020F0502020204030204" pitchFamily="34" charset="0"/>
              </a:rPr>
              <a:t> considered most convincing by youth:</a:t>
            </a:r>
          </a:p>
        </p:txBody>
      </p:sp>
      <p:sp>
        <p:nvSpPr>
          <p:cNvPr id="17" name="TextBox 16">
            <a:extLst>
              <a:ext uri="{FF2B5EF4-FFF2-40B4-BE49-F238E27FC236}">
                <a16:creationId xmlns:a16="http://schemas.microsoft.com/office/drawing/2014/main" id="{F809633A-A140-17AA-AE8F-E975401F0DED}"/>
              </a:ext>
            </a:extLst>
          </p:cNvPr>
          <p:cNvSpPr txBox="1"/>
          <p:nvPr/>
        </p:nvSpPr>
        <p:spPr>
          <a:xfrm>
            <a:off x="5068394" y="3233779"/>
            <a:ext cx="3632981" cy="1815882"/>
          </a:xfrm>
          <a:prstGeom prst="rect">
            <a:avLst/>
          </a:prstGeom>
          <a:noFill/>
        </p:spPr>
        <p:txBody>
          <a:bodyPr wrap="square">
            <a:spAutoFit/>
          </a:bodyPr>
          <a:lstStyle/>
          <a:p>
            <a:pPr marL="285750" indent="-285750">
              <a:spcBef>
                <a:spcPts val="1200"/>
              </a:spcBef>
              <a:buClr>
                <a:srgbClr val="EA5E29"/>
              </a:buClr>
              <a:buFont typeface="Arial" panose="020B0604020202020204" pitchFamily="34" charset="0"/>
              <a:buChar char="•"/>
            </a:pPr>
            <a:r>
              <a:rPr lang="en-US" sz="1600" b="1">
                <a:solidFill>
                  <a:srgbClr val="EA5E29"/>
                </a:solidFill>
                <a:latin typeface="Calibri" panose="020F0502020204030204" pitchFamily="34" charset="0"/>
                <a:cs typeface="Calibri" panose="020F0502020204030204" pitchFamily="34" charset="0"/>
              </a:rPr>
              <a:t>Delta-8 THC </a:t>
            </a:r>
            <a:r>
              <a:rPr lang="en-US" sz="1600">
                <a:latin typeface="Calibri" panose="020F0502020204030204" pitchFamily="34" charset="0"/>
                <a:cs typeface="Calibri" panose="020F0502020204030204" pitchFamily="34" charset="0"/>
              </a:rPr>
              <a:t>is not regulated, so you don’t really know what is in it. Some people ended up having a medical emergency because the concentration was too high or they didn’t realize delta-8 THC was psychoactive until it was too late.</a:t>
            </a:r>
          </a:p>
        </p:txBody>
      </p:sp>
      <p:sp>
        <p:nvSpPr>
          <p:cNvPr id="3" name="Round Diagonal Corner Rectangle 2">
            <a:extLst>
              <a:ext uri="{FF2B5EF4-FFF2-40B4-BE49-F238E27FC236}">
                <a16:creationId xmlns:a16="http://schemas.microsoft.com/office/drawing/2014/main" id="{4F630A09-3065-B000-FF6F-C261F1D988BB}"/>
              </a:ext>
            </a:extLst>
          </p:cNvPr>
          <p:cNvSpPr/>
          <p:nvPr/>
        </p:nvSpPr>
        <p:spPr>
          <a:xfrm>
            <a:off x="1013753" y="2277873"/>
            <a:ext cx="2541489" cy="523220"/>
          </a:xfrm>
          <a:prstGeom prst="round2DiagRect">
            <a:avLst>
              <a:gd name="adj1" fmla="val 44037"/>
              <a:gd name="adj2" fmla="val 0"/>
            </a:avLst>
          </a:prstGeom>
          <a:gradFill>
            <a:gsLst>
              <a:gs pos="0">
                <a:srgbClr val="EA5E29">
                  <a:alpha val="89357"/>
                </a:srgbClr>
              </a:gs>
              <a:gs pos="100000">
                <a:srgbClr val="EA5E29"/>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TextBox 3">
            <a:extLst>
              <a:ext uri="{FF2B5EF4-FFF2-40B4-BE49-F238E27FC236}">
                <a16:creationId xmlns:a16="http://schemas.microsoft.com/office/drawing/2014/main" id="{C37F4DEA-C794-FE2D-0B6B-90768A49980B}"/>
              </a:ext>
            </a:extLst>
          </p:cNvPr>
          <p:cNvSpPr txBox="1"/>
          <p:nvPr/>
        </p:nvSpPr>
        <p:spPr>
          <a:xfrm>
            <a:off x="1729094" y="2295353"/>
            <a:ext cx="2056637"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cap="all">
                <a:solidFill>
                  <a:schemeClr val="bg1"/>
                </a:solidFill>
                <a:latin typeface="Ideal Sans Semibold" pitchFamily="2" charset="0"/>
              </a:rPr>
              <a:t>Frame the Communication</a:t>
            </a:r>
          </a:p>
        </p:txBody>
      </p:sp>
      <p:pic>
        <p:nvPicPr>
          <p:cNvPr id="11" name="Picture 10">
            <a:extLst>
              <a:ext uri="{FF2B5EF4-FFF2-40B4-BE49-F238E27FC236}">
                <a16:creationId xmlns:a16="http://schemas.microsoft.com/office/drawing/2014/main" id="{CF798457-751C-1A77-4A49-6CBFECA5E888}"/>
              </a:ext>
            </a:extLst>
          </p:cNvPr>
          <p:cNvPicPr>
            <a:picLocks noChangeAspect="1"/>
          </p:cNvPicPr>
          <p:nvPr/>
        </p:nvPicPr>
        <p:blipFill>
          <a:blip r:embed="rId4"/>
          <a:stretch>
            <a:fillRect/>
          </a:stretch>
        </p:blipFill>
        <p:spPr>
          <a:xfrm>
            <a:off x="1187979" y="2318893"/>
            <a:ext cx="459943" cy="431197"/>
          </a:xfrm>
          <a:prstGeom prst="rect">
            <a:avLst/>
          </a:prstGeom>
        </p:spPr>
      </p:pic>
      <p:sp>
        <p:nvSpPr>
          <p:cNvPr id="15" name="Round Diagonal Corner Rectangle 14">
            <a:extLst>
              <a:ext uri="{FF2B5EF4-FFF2-40B4-BE49-F238E27FC236}">
                <a16:creationId xmlns:a16="http://schemas.microsoft.com/office/drawing/2014/main" id="{5A73AE43-D9E0-9EFD-8F37-D1ABCF635E2E}"/>
              </a:ext>
            </a:extLst>
          </p:cNvPr>
          <p:cNvSpPr/>
          <p:nvPr/>
        </p:nvSpPr>
        <p:spPr>
          <a:xfrm>
            <a:off x="3684360" y="2247442"/>
            <a:ext cx="2541489" cy="523220"/>
          </a:xfrm>
          <a:prstGeom prst="round2DiagRect">
            <a:avLst>
              <a:gd name="adj1" fmla="val 44037"/>
              <a:gd name="adj2" fmla="val 0"/>
            </a:avLst>
          </a:prstGeom>
          <a:gradFill>
            <a:gsLst>
              <a:gs pos="0">
                <a:srgbClr val="EA5E29">
                  <a:alpha val="89357"/>
                </a:srgbClr>
              </a:gs>
              <a:gs pos="100000">
                <a:srgbClr val="EA5E29"/>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TextBox 9">
            <a:extLst>
              <a:ext uri="{FF2B5EF4-FFF2-40B4-BE49-F238E27FC236}">
                <a16:creationId xmlns:a16="http://schemas.microsoft.com/office/drawing/2014/main" id="{F4EA329C-E79D-475C-3969-5C9A6B7276DE}"/>
              </a:ext>
            </a:extLst>
          </p:cNvPr>
          <p:cNvSpPr txBox="1"/>
          <p:nvPr/>
        </p:nvSpPr>
        <p:spPr>
          <a:xfrm>
            <a:off x="4379823" y="2349596"/>
            <a:ext cx="1605369"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cap="all">
                <a:solidFill>
                  <a:schemeClr val="bg1"/>
                </a:solidFill>
                <a:latin typeface="Ideal Sans Semibold" pitchFamily="2" charset="0"/>
              </a:rPr>
              <a:t>Make the case</a:t>
            </a:r>
          </a:p>
        </p:txBody>
      </p:sp>
      <p:pic>
        <p:nvPicPr>
          <p:cNvPr id="24" name="Picture 23">
            <a:extLst>
              <a:ext uri="{FF2B5EF4-FFF2-40B4-BE49-F238E27FC236}">
                <a16:creationId xmlns:a16="http://schemas.microsoft.com/office/drawing/2014/main" id="{1F067DB9-0CC3-C14D-33DA-81F9527127D1}"/>
              </a:ext>
            </a:extLst>
          </p:cNvPr>
          <p:cNvPicPr>
            <a:picLocks noChangeAspect="1"/>
          </p:cNvPicPr>
          <p:nvPr/>
        </p:nvPicPr>
        <p:blipFill>
          <a:blip r:embed="rId6"/>
          <a:stretch>
            <a:fillRect/>
          </a:stretch>
        </p:blipFill>
        <p:spPr>
          <a:xfrm>
            <a:off x="3823729" y="2287149"/>
            <a:ext cx="443676" cy="443676"/>
          </a:xfrm>
          <a:prstGeom prst="rect">
            <a:avLst/>
          </a:prstGeom>
        </p:spPr>
      </p:pic>
    </p:spTree>
    <p:extLst>
      <p:ext uri="{BB962C8B-B14F-4D97-AF65-F5344CB8AC3E}">
        <p14:creationId xmlns:p14="http://schemas.microsoft.com/office/powerpoint/2010/main" val="1565414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 Diagonal Corner Rectangle 19">
            <a:extLst>
              <a:ext uri="{FF2B5EF4-FFF2-40B4-BE49-F238E27FC236}">
                <a16:creationId xmlns:a16="http://schemas.microsoft.com/office/drawing/2014/main" id="{C0533DC7-8783-2979-0A97-E1466D921BA1}"/>
              </a:ext>
            </a:extLst>
          </p:cNvPr>
          <p:cNvSpPr/>
          <p:nvPr/>
        </p:nvSpPr>
        <p:spPr>
          <a:xfrm>
            <a:off x="327425" y="680419"/>
            <a:ext cx="8540024" cy="1595381"/>
          </a:xfrm>
          <a:prstGeom prst="round2DiagRect">
            <a:avLst/>
          </a:prstGeom>
          <a:solidFill>
            <a:srgbClr val="0951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1" name="Picture 20" descr="Graphical user interface, text, application&#10;&#10;Description automatically generated">
            <a:extLst>
              <a:ext uri="{FF2B5EF4-FFF2-40B4-BE49-F238E27FC236}">
                <a16:creationId xmlns:a16="http://schemas.microsoft.com/office/drawing/2014/main" id="{F6D7A60B-E8D7-8300-627D-3826E6DF899B}"/>
              </a:ext>
            </a:extLst>
          </p:cNvPr>
          <p:cNvPicPr>
            <a:picLocks noChangeAspect="1"/>
          </p:cNvPicPr>
          <p:nvPr/>
        </p:nvPicPr>
        <p:blipFill rotWithShape="1">
          <a:blip r:embed="rId3"/>
          <a:srcRect l="1182" t="1864" r="79415" b="89660"/>
          <a:stretch/>
        </p:blipFill>
        <p:spPr>
          <a:xfrm>
            <a:off x="587049" y="825386"/>
            <a:ext cx="2133633" cy="441177"/>
          </a:xfrm>
          <a:prstGeom prst="rect">
            <a:avLst/>
          </a:prstGeom>
        </p:spPr>
      </p:pic>
      <p:sp>
        <p:nvSpPr>
          <p:cNvPr id="6" name="Title 1">
            <a:extLst>
              <a:ext uri="{FF2B5EF4-FFF2-40B4-BE49-F238E27FC236}">
                <a16:creationId xmlns:a16="http://schemas.microsoft.com/office/drawing/2014/main" id="{FAC90C7C-0754-45F5-B0E5-F096C04CAD8A}"/>
              </a:ext>
            </a:extLst>
          </p:cNvPr>
          <p:cNvSpPr>
            <a:spLocks noGrp="1"/>
          </p:cNvSpPr>
          <p:nvPr>
            <p:ph type="title"/>
          </p:nvPr>
        </p:nvSpPr>
        <p:spPr>
          <a:xfrm>
            <a:off x="362557" y="91824"/>
            <a:ext cx="8614702" cy="664457"/>
          </a:xfrm>
        </p:spPr>
        <p:txBody>
          <a:bodyPr>
            <a:normAutofit/>
          </a:bodyPr>
          <a:lstStyle/>
          <a:p>
            <a:r>
              <a:rPr lang="en-US" sz="3200" b="1">
                <a:solidFill>
                  <a:srgbClr val="EA5E29"/>
                </a:solidFill>
                <a:cs typeface="Calibri" panose="020F0502020204030204" pitchFamily="34" charset="0"/>
              </a:rPr>
              <a:t>Suggest Action</a:t>
            </a:r>
          </a:p>
        </p:txBody>
      </p:sp>
      <p:sp>
        <p:nvSpPr>
          <p:cNvPr id="23" name="Round Diagonal Corner Rectangle 22">
            <a:extLst>
              <a:ext uri="{FF2B5EF4-FFF2-40B4-BE49-F238E27FC236}">
                <a16:creationId xmlns:a16="http://schemas.microsoft.com/office/drawing/2014/main" id="{1916FE18-A6FC-5AD7-6FA8-5AF94BE884BA}"/>
              </a:ext>
            </a:extLst>
          </p:cNvPr>
          <p:cNvSpPr/>
          <p:nvPr/>
        </p:nvSpPr>
        <p:spPr>
          <a:xfrm>
            <a:off x="546100" y="1409065"/>
            <a:ext cx="8422949" cy="1778601"/>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Diagonal Corner Rectangle 11">
            <a:extLst>
              <a:ext uri="{FF2B5EF4-FFF2-40B4-BE49-F238E27FC236}">
                <a16:creationId xmlns:a16="http://schemas.microsoft.com/office/drawing/2014/main" id="{0751212A-B6E1-9253-B7D7-2BCE2AB20B97}"/>
              </a:ext>
            </a:extLst>
          </p:cNvPr>
          <p:cNvSpPr/>
          <p:nvPr/>
        </p:nvSpPr>
        <p:spPr>
          <a:xfrm>
            <a:off x="614081" y="1496504"/>
            <a:ext cx="8266068" cy="1592783"/>
          </a:xfrm>
          <a:prstGeom prst="round2DiagRect">
            <a:avLst/>
          </a:prstGeom>
          <a:solidFill>
            <a:srgbClr val="BEE6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Picture 12" descr="Graphical user interface, text, application&#10;&#10;Description automatically generated">
            <a:extLst>
              <a:ext uri="{FF2B5EF4-FFF2-40B4-BE49-F238E27FC236}">
                <a16:creationId xmlns:a16="http://schemas.microsoft.com/office/drawing/2014/main" id="{16C9C53B-C355-334D-9471-FE62BBB2ED60}"/>
              </a:ext>
            </a:extLst>
          </p:cNvPr>
          <p:cNvPicPr>
            <a:picLocks noChangeAspect="1"/>
          </p:cNvPicPr>
          <p:nvPr/>
        </p:nvPicPr>
        <p:blipFill rotWithShape="1">
          <a:blip r:embed="rId3"/>
          <a:srcRect l="32659" t="16111" r="44874" b="74573"/>
          <a:stretch/>
        </p:blipFill>
        <p:spPr>
          <a:xfrm>
            <a:off x="733810" y="1623144"/>
            <a:ext cx="2423907" cy="430265"/>
          </a:xfrm>
          <a:prstGeom prst="rect">
            <a:avLst/>
          </a:prstGeom>
        </p:spPr>
      </p:pic>
      <p:sp>
        <p:nvSpPr>
          <p:cNvPr id="16" name="Round Diagonal Corner Rectangle 15">
            <a:extLst>
              <a:ext uri="{FF2B5EF4-FFF2-40B4-BE49-F238E27FC236}">
                <a16:creationId xmlns:a16="http://schemas.microsoft.com/office/drawing/2014/main" id="{D0553307-2177-E170-4078-60DEC41344F5}"/>
              </a:ext>
            </a:extLst>
          </p:cNvPr>
          <p:cNvSpPr/>
          <p:nvPr/>
        </p:nvSpPr>
        <p:spPr>
          <a:xfrm>
            <a:off x="931776" y="2159183"/>
            <a:ext cx="7961073" cy="3873431"/>
          </a:xfrm>
          <a:prstGeom prst="round2DiagRect">
            <a:avLst>
              <a:gd name="adj1" fmla="val 7547"/>
              <a:gd name="adj2" fmla="val 0"/>
            </a:avLst>
          </a:prstGeom>
          <a:solidFill>
            <a:schemeClr val="bg1"/>
          </a:solidFill>
          <a:ln>
            <a:noFill/>
          </a:ln>
          <a:effectLst>
            <a:outerShdw blurRad="50800" dist="127000" dir="2700000" algn="tl" rotWithShape="0">
              <a:schemeClr val="bg2">
                <a:lumMod val="75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37F4DEA-C794-FE2D-0B6B-90768A49980B}"/>
              </a:ext>
            </a:extLst>
          </p:cNvPr>
          <p:cNvSpPr txBox="1"/>
          <p:nvPr/>
        </p:nvSpPr>
        <p:spPr>
          <a:xfrm>
            <a:off x="1709390" y="2427487"/>
            <a:ext cx="2056637" cy="523220"/>
          </a:xfrm>
          <a:prstGeom prst="rect">
            <a:avLst/>
          </a:prstGeom>
          <a:noFill/>
        </p:spPr>
        <p:txBody>
          <a:bodyPr wrap="square" rtlCol="0">
            <a:spAutoFit/>
          </a:bodyPr>
          <a:lstStyle/>
          <a:p>
            <a:r>
              <a:rPr lang="en-US" sz="1400" b="1" cap="all">
                <a:solidFill>
                  <a:schemeClr val="bg1"/>
                </a:solidFill>
                <a:latin typeface="Ideal Sans Semibold" pitchFamily="2" charset="0"/>
              </a:rPr>
              <a:t>Frame the Communication</a:t>
            </a:r>
          </a:p>
        </p:txBody>
      </p:sp>
      <p:pic>
        <p:nvPicPr>
          <p:cNvPr id="5" name="Picture 4">
            <a:extLst>
              <a:ext uri="{FF2B5EF4-FFF2-40B4-BE49-F238E27FC236}">
                <a16:creationId xmlns:a16="http://schemas.microsoft.com/office/drawing/2014/main" id="{CF798457-751C-1A77-4A49-6CBFECA5E888}"/>
              </a:ext>
            </a:extLst>
          </p:cNvPr>
          <p:cNvPicPr>
            <a:picLocks noChangeAspect="1"/>
          </p:cNvPicPr>
          <p:nvPr/>
        </p:nvPicPr>
        <p:blipFill>
          <a:blip r:embed="rId4"/>
          <a:stretch>
            <a:fillRect/>
          </a:stretch>
        </p:blipFill>
        <p:spPr>
          <a:xfrm>
            <a:off x="1193675" y="2451027"/>
            <a:ext cx="459943" cy="431197"/>
          </a:xfrm>
          <a:prstGeom prst="rect">
            <a:avLst/>
          </a:prstGeom>
        </p:spPr>
      </p:pic>
      <p:pic>
        <p:nvPicPr>
          <p:cNvPr id="19" name="Picture 18" descr="An orange sign with white text&#10;&#10;Description automatically generated">
            <a:extLst>
              <a:ext uri="{FF2B5EF4-FFF2-40B4-BE49-F238E27FC236}">
                <a16:creationId xmlns:a16="http://schemas.microsoft.com/office/drawing/2014/main" id="{2056F59A-4B5E-6726-80D6-EC363B18502D}"/>
              </a:ext>
            </a:extLst>
          </p:cNvPr>
          <p:cNvPicPr>
            <a:picLocks noChangeAspect="1"/>
          </p:cNvPicPr>
          <p:nvPr/>
        </p:nvPicPr>
        <p:blipFill>
          <a:blip r:embed="rId5"/>
          <a:stretch>
            <a:fillRect/>
          </a:stretch>
        </p:blipFill>
        <p:spPr>
          <a:xfrm>
            <a:off x="7472277" y="5389506"/>
            <a:ext cx="1144551" cy="1153564"/>
          </a:xfrm>
          <a:prstGeom prst="rect">
            <a:avLst/>
          </a:prstGeom>
        </p:spPr>
      </p:pic>
      <p:sp>
        <p:nvSpPr>
          <p:cNvPr id="27" name="TextBox 26">
            <a:extLst>
              <a:ext uri="{FF2B5EF4-FFF2-40B4-BE49-F238E27FC236}">
                <a16:creationId xmlns:a16="http://schemas.microsoft.com/office/drawing/2014/main" id="{705F0989-A542-B18A-1E25-0763400AF0BB}"/>
              </a:ext>
            </a:extLst>
          </p:cNvPr>
          <p:cNvSpPr txBox="1"/>
          <p:nvPr/>
        </p:nvSpPr>
        <p:spPr>
          <a:xfrm>
            <a:off x="957445" y="3209590"/>
            <a:ext cx="4093889" cy="830997"/>
          </a:xfrm>
          <a:prstGeom prst="rect">
            <a:avLst/>
          </a:prstGeom>
          <a:noFill/>
        </p:spPr>
        <p:txBody>
          <a:bodyPr wrap="square">
            <a:spAutoFit/>
          </a:bodyPr>
          <a:lstStyle/>
          <a:p>
            <a:pPr lvl="0"/>
            <a:r>
              <a:rPr lang="en-US" sz="1600" b="0" i="0" u="none" strike="noStrike" baseline="0">
                <a:latin typeface="+mj-lt"/>
              </a:rPr>
              <a:t>Explore new ways of dealing with </a:t>
            </a:r>
            <a:r>
              <a:rPr lang="en-US" sz="1600" b="1" u="none" strike="noStrike" baseline="0">
                <a:solidFill>
                  <a:srgbClr val="064F80"/>
                </a:solidFill>
                <a:latin typeface="Calibri" panose="020F0502020204030204" pitchFamily="34" charset="0"/>
                <a:cs typeface="Calibri" panose="020F0502020204030204" pitchFamily="34" charset="0"/>
              </a:rPr>
              <a:t>stress</a:t>
            </a:r>
            <a:r>
              <a:rPr lang="en-US" sz="1600" b="0" i="0" u="none" strike="noStrike" baseline="0">
                <a:latin typeface="+mj-lt"/>
              </a:rPr>
              <a:t>, like music, reading, art, getting outdoors, talking with friends you trust or just being by yourself.</a:t>
            </a:r>
            <a:r>
              <a:rPr lang="en-US" sz="1600" b="1" i="0" u="none" strike="noStrike" baseline="0">
                <a:solidFill>
                  <a:srgbClr val="EA5E29"/>
                </a:solidFill>
                <a:latin typeface="+mj-lt"/>
              </a:rPr>
              <a:t>*</a:t>
            </a:r>
            <a:endParaRPr lang="en-US" sz="1600" b="1">
              <a:solidFill>
                <a:srgbClr val="EA5E29"/>
              </a:solidFill>
              <a:latin typeface="+mj-lt"/>
            </a:endParaRPr>
          </a:p>
        </p:txBody>
      </p:sp>
      <p:sp>
        <p:nvSpPr>
          <p:cNvPr id="14" name="TextBox 13">
            <a:extLst>
              <a:ext uri="{FF2B5EF4-FFF2-40B4-BE49-F238E27FC236}">
                <a16:creationId xmlns:a16="http://schemas.microsoft.com/office/drawing/2014/main" id="{75DD1FC5-85C9-F96E-73BB-11A291B21226}"/>
              </a:ext>
            </a:extLst>
          </p:cNvPr>
          <p:cNvSpPr txBox="1"/>
          <p:nvPr/>
        </p:nvSpPr>
        <p:spPr>
          <a:xfrm>
            <a:off x="957445" y="2820556"/>
            <a:ext cx="7813866" cy="369332"/>
          </a:xfrm>
          <a:prstGeom prst="rect">
            <a:avLst/>
          </a:prstGeom>
          <a:noFill/>
        </p:spPr>
        <p:txBody>
          <a:bodyPr wrap="square">
            <a:spAutoFit/>
          </a:bodyPr>
          <a:lstStyle/>
          <a:p>
            <a:r>
              <a:rPr lang="en-US" b="1" cap="all">
                <a:solidFill>
                  <a:srgbClr val="EA5E29"/>
                </a:solidFill>
                <a:cs typeface="Calibri" panose="020F0502020204030204" pitchFamily="34" charset="0"/>
              </a:rPr>
              <a:t>Actions</a:t>
            </a:r>
            <a:r>
              <a:rPr lang="en-US" b="1" cap="all">
                <a:solidFill>
                  <a:srgbClr val="EA5E29"/>
                </a:solidFill>
                <a:latin typeface="+mj-lt"/>
                <a:cs typeface="Calibri" panose="020F0502020204030204" pitchFamily="34" charset="0"/>
              </a:rPr>
              <a:t> identified by youth as those they would most likely take:</a:t>
            </a:r>
          </a:p>
        </p:txBody>
      </p:sp>
      <p:sp>
        <p:nvSpPr>
          <p:cNvPr id="25" name="TextBox 24">
            <a:extLst>
              <a:ext uri="{FF2B5EF4-FFF2-40B4-BE49-F238E27FC236}">
                <a16:creationId xmlns:a16="http://schemas.microsoft.com/office/drawing/2014/main" id="{BA93AF06-056F-83EA-0AA8-5057F2DC5AA5}"/>
              </a:ext>
            </a:extLst>
          </p:cNvPr>
          <p:cNvSpPr txBox="1"/>
          <p:nvPr/>
        </p:nvSpPr>
        <p:spPr>
          <a:xfrm>
            <a:off x="957445" y="4060289"/>
            <a:ext cx="4572000" cy="830997"/>
          </a:xfrm>
          <a:prstGeom prst="rect">
            <a:avLst/>
          </a:prstGeom>
          <a:noFill/>
        </p:spPr>
        <p:txBody>
          <a:bodyPr wrap="square">
            <a:spAutoFit/>
          </a:bodyPr>
          <a:lstStyle/>
          <a:p>
            <a:pPr lvl="0"/>
            <a:r>
              <a:rPr lang="en-US" sz="1600" b="1" u="none" strike="noStrike" baseline="0">
                <a:solidFill>
                  <a:srgbClr val="064F80"/>
                </a:solidFill>
                <a:latin typeface="Calibri" panose="020F0502020204030204" pitchFamily="34" charset="0"/>
                <a:cs typeface="Calibri" panose="020F0502020204030204" pitchFamily="34" charset="0"/>
              </a:rPr>
              <a:t>Educate</a:t>
            </a:r>
            <a:r>
              <a:rPr lang="en-US" sz="1600" b="0" i="0" u="none" strike="noStrike" baseline="0">
                <a:latin typeface="+mj-lt"/>
              </a:rPr>
              <a:t> yourself about alcohol, tobacco/nicotine, marijuana and other drugs by visiting a website or information on social media from a factual source.</a:t>
            </a:r>
            <a:endParaRPr lang="en-US" sz="1600">
              <a:latin typeface="+mj-lt"/>
            </a:endParaRPr>
          </a:p>
        </p:txBody>
      </p:sp>
      <p:sp>
        <p:nvSpPr>
          <p:cNvPr id="28" name="TextBox 27">
            <a:extLst>
              <a:ext uri="{FF2B5EF4-FFF2-40B4-BE49-F238E27FC236}">
                <a16:creationId xmlns:a16="http://schemas.microsoft.com/office/drawing/2014/main" id="{4BDD8A69-13E9-7A81-5DC8-A3135BED11A7}"/>
              </a:ext>
            </a:extLst>
          </p:cNvPr>
          <p:cNvSpPr txBox="1"/>
          <p:nvPr/>
        </p:nvSpPr>
        <p:spPr>
          <a:xfrm>
            <a:off x="957445" y="4899208"/>
            <a:ext cx="4338455" cy="830997"/>
          </a:xfrm>
          <a:prstGeom prst="rect">
            <a:avLst/>
          </a:prstGeom>
          <a:noFill/>
        </p:spPr>
        <p:txBody>
          <a:bodyPr wrap="square">
            <a:spAutoFit/>
          </a:bodyPr>
          <a:lstStyle/>
          <a:p>
            <a:pPr lvl="0"/>
            <a:r>
              <a:rPr lang="en-US" sz="1600" b="0" i="0" u="none" strike="noStrike" baseline="0">
                <a:latin typeface="+mj-lt"/>
              </a:rPr>
              <a:t>Make your own personal </a:t>
            </a:r>
            <a:r>
              <a:rPr lang="en-US" sz="1600" b="1" u="none" strike="noStrike" baseline="0">
                <a:solidFill>
                  <a:srgbClr val="064F80"/>
                </a:solidFill>
                <a:latin typeface="Calibri" panose="020F0502020204030204" pitchFamily="34" charset="0"/>
                <a:cs typeface="Calibri" panose="020F0502020204030204" pitchFamily="34" charset="0"/>
              </a:rPr>
              <a:t>commitment</a:t>
            </a:r>
            <a:r>
              <a:rPr lang="en-US" sz="1600" b="1" u="none" strike="noStrike" baseline="0">
                <a:latin typeface="Calibri" panose="020F0502020204030204" pitchFamily="34" charset="0"/>
                <a:cs typeface="Calibri" panose="020F0502020204030204" pitchFamily="34" charset="0"/>
              </a:rPr>
              <a:t> </a:t>
            </a:r>
            <a:r>
              <a:rPr lang="en-US" sz="1600" b="0" i="0" u="none" strike="noStrike" baseline="0">
                <a:latin typeface="+mj-lt"/>
              </a:rPr>
              <a:t>or pledge to avoid alcohol, tobacco/ nicotine, marijuana and other drugs</a:t>
            </a:r>
            <a:r>
              <a:rPr lang="en-US" sz="1600" b="1" i="0" u="none" strike="noStrike" baseline="0">
                <a:latin typeface="+mj-lt"/>
              </a:rPr>
              <a:t>.</a:t>
            </a:r>
            <a:r>
              <a:rPr lang="en-US" sz="1600" b="1" i="0" u="none" strike="noStrike" baseline="0">
                <a:solidFill>
                  <a:srgbClr val="EA5E29"/>
                </a:solidFill>
                <a:latin typeface="+mj-lt"/>
              </a:rPr>
              <a:t>*</a:t>
            </a:r>
            <a:endParaRPr lang="en-US" sz="1600" b="1">
              <a:solidFill>
                <a:srgbClr val="EA5E29"/>
              </a:solidFill>
              <a:latin typeface="+mj-lt"/>
            </a:endParaRPr>
          </a:p>
        </p:txBody>
      </p:sp>
      <p:sp>
        <p:nvSpPr>
          <p:cNvPr id="30" name="TextBox 29">
            <a:extLst>
              <a:ext uri="{FF2B5EF4-FFF2-40B4-BE49-F238E27FC236}">
                <a16:creationId xmlns:a16="http://schemas.microsoft.com/office/drawing/2014/main" id="{838F1234-AFD5-E744-16EF-F42124A75858}"/>
              </a:ext>
            </a:extLst>
          </p:cNvPr>
          <p:cNvSpPr txBox="1"/>
          <p:nvPr/>
        </p:nvSpPr>
        <p:spPr>
          <a:xfrm>
            <a:off x="5448047" y="3213357"/>
            <a:ext cx="3244728" cy="1077218"/>
          </a:xfrm>
          <a:prstGeom prst="rect">
            <a:avLst/>
          </a:prstGeom>
          <a:noFill/>
        </p:spPr>
        <p:txBody>
          <a:bodyPr wrap="square">
            <a:spAutoFit/>
          </a:bodyPr>
          <a:lstStyle/>
          <a:p>
            <a:pPr lvl="0"/>
            <a:r>
              <a:rPr lang="en-US" sz="1600" b="0" i="0" u="none" strike="noStrike" baseline="0">
                <a:latin typeface="+mj-lt"/>
              </a:rPr>
              <a:t>Find someone you can </a:t>
            </a:r>
            <a:r>
              <a:rPr lang="en-US" sz="1600" b="1" u="none" strike="noStrike" baseline="0">
                <a:solidFill>
                  <a:srgbClr val="064F80"/>
                </a:solidFill>
                <a:latin typeface="Calibri" panose="020F0502020204030204" pitchFamily="34" charset="0"/>
                <a:cs typeface="Calibri" panose="020F0502020204030204" pitchFamily="34" charset="0"/>
              </a:rPr>
              <a:t>talk</a:t>
            </a:r>
            <a:r>
              <a:rPr lang="en-US" sz="1600" b="0" i="0" u="none" strike="noStrike" baseline="0">
                <a:latin typeface="+mj-lt"/>
              </a:rPr>
              <a:t> to if you feel tempted or pressured to use alcohol, tobacco/nicotine, marijuana or other drugs</a:t>
            </a:r>
            <a:r>
              <a:rPr lang="en-US" sz="1600" b="0" i="0" u="none" strike="noStrike" baseline="0">
                <a:latin typeface="+mj-lt"/>
                <a:ea typeface="+mn-ea"/>
                <a:cs typeface="+mn-cs"/>
              </a:rPr>
              <a:t>.</a:t>
            </a:r>
            <a:endParaRPr lang="en-US" sz="1600"/>
          </a:p>
        </p:txBody>
      </p:sp>
      <p:sp>
        <p:nvSpPr>
          <p:cNvPr id="32" name="TextBox 31">
            <a:extLst>
              <a:ext uri="{FF2B5EF4-FFF2-40B4-BE49-F238E27FC236}">
                <a16:creationId xmlns:a16="http://schemas.microsoft.com/office/drawing/2014/main" id="{62B3CF35-83BE-8A13-E480-97C616B5839E}"/>
              </a:ext>
            </a:extLst>
          </p:cNvPr>
          <p:cNvSpPr txBox="1"/>
          <p:nvPr/>
        </p:nvSpPr>
        <p:spPr>
          <a:xfrm>
            <a:off x="5450756" y="4388334"/>
            <a:ext cx="3244728" cy="830997"/>
          </a:xfrm>
          <a:prstGeom prst="rect">
            <a:avLst/>
          </a:prstGeom>
          <a:noFill/>
        </p:spPr>
        <p:txBody>
          <a:bodyPr wrap="square">
            <a:spAutoFit/>
          </a:bodyPr>
          <a:lstStyle/>
          <a:p>
            <a:pPr lvl="0"/>
            <a:r>
              <a:rPr lang="en-US" sz="1600" b="0" i="0" u="none" strike="noStrike" baseline="0">
                <a:latin typeface="+mj-lt"/>
              </a:rPr>
              <a:t>Talk to your </a:t>
            </a:r>
            <a:r>
              <a:rPr lang="en-US" sz="1600" b="1" u="none" strike="noStrike" baseline="0">
                <a:solidFill>
                  <a:srgbClr val="064F80"/>
                </a:solidFill>
                <a:latin typeface="Calibri" panose="020F0502020204030204" pitchFamily="34" charset="0"/>
                <a:cs typeface="Calibri" panose="020F0502020204030204" pitchFamily="34" charset="0"/>
              </a:rPr>
              <a:t>friends</a:t>
            </a:r>
            <a:r>
              <a:rPr lang="en-US" sz="1600" b="1" u="none" strike="noStrike" baseline="0">
                <a:solidFill>
                  <a:srgbClr val="064F80"/>
                </a:solidFill>
                <a:latin typeface="+mj-lt"/>
                <a:cs typeface="Calibri" panose="020F0502020204030204" pitchFamily="34" charset="0"/>
              </a:rPr>
              <a:t>.</a:t>
            </a:r>
            <a:r>
              <a:rPr lang="en-US" sz="1600" b="0" i="0" u="none" strike="noStrike" baseline="0">
                <a:latin typeface="+mj-lt"/>
              </a:rPr>
              <a:t> Encourage them not to use alcohol, tobacco/nicotine, marijuana or other drugs.</a:t>
            </a:r>
            <a:r>
              <a:rPr lang="en-US" sz="1600" b="1" i="0" u="none" strike="noStrike" baseline="0">
                <a:solidFill>
                  <a:srgbClr val="EA5E29"/>
                </a:solidFill>
                <a:latin typeface="+mj-lt"/>
              </a:rPr>
              <a:t>*</a:t>
            </a:r>
            <a:endParaRPr lang="en-US" sz="1600" b="1">
              <a:solidFill>
                <a:srgbClr val="EA5E29"/>
              </a:solidFill>
              <a:latin typeface="+mj-lt"/>
            </a:endParaRPr>
          </a:p>
        </p:txBody>
      </p:sp>
      <p:sp>
        <p:nvSpPr>
          <p:cNvPr id="33" name="TextBox 32">
            <a:extLst>
              <a:ext uri="{FF2B5EF4-FFF2-40B4-BE49-F238E27FC236}">
                <a16:creationId xmlns:a16="http://schemas.microsoft.com/office/drawing/2014/main" id="{EDDE1FB7-A28B-2558-AF5D-4DCFB23C185C}"/>
              </a:ext>
            </a:extLst>
          </p:cNvPr>
          <p:cNvSpPr txBox="1"/>
          <p:nvPr/>
        </p:nvSpPr>
        <p:spPr>
          <a:xfrm>
            <a:off x="938482" y="5718832"/>
            <a:ext cx="5295821" cy="261610"/>
          </a:xfrm>
          <a:prstGeom prst="rect">
            <a:avLst/>
          </a:prstGeom>
          <a:noFill/>
        </p:spPr>
        <p:txBody>
          <a:bodyPr wrap="square" rtlCol="0">
            <a:spAutoFit/>
          </a:bodyPr>
          <a:lstStyle/>
          <a:p>
            <a:r>
              <a:rPr lang="en-US" sz="1100" b="1">
                <a:solidFill>
                  <a:schemeClr val="accent2">
                    <a:lumMod val="75000"/>
                  </a:schemeClr>
                </a:solidFill>
                <a:latin typeface="+mj-lt"/>
              </a:rPr>
              <a:t>*Resonated particularly well with middle school youth.</a:t>
            </a:r>
          </a:p>
        </p:txBody>
      </p:sp>
      <p:pic>
        <p:nvPicPr>
          <p:cNvPr id="37" name="Graphic 36" descr="Flowers in pot with solid fill">
            <a:extLst>
              <a:ext uri="{FF2B5EF4-FFF2-40B4-BE49-F238E27FC236}">
                <a16:creationId xmlns:a16="http://schemas.microsoft.com/office/drawing/2014/main" id="{4691446C-A809-A785-A327-A723B0EEF940}"/>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87049" y="3265313"/>
            <a:ext cx="437133" cy="417871"/>
          </a:xfrm>
          <a:prstGeom prst="rect">
            <a:avLst/>
          </a:prstGeom>
        </p:spPr>
      </p:pic>
      <p:pic>
        <p:nvPicPr>
          <p:cNvPr id="38" name="Graphic 37" descr="Remote learning language with solid fill">
            <a:extLst>
              <a:ext uri="{FF2B5EF4-FFF2-40B4-BE49-F238E27FC236}">
                <a16:creationId xmlns:a16="http://schemas.microsoft.com/office/drawing/2014/main" id="{141B2C10-08E0-E11C-2283-223F48BC376D}"/>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643342" y="4095891"/>
            <a:ext cx="363407" cy="368472"/>
          </a:xfrm>
          <a:prstGeom prst="rect">
            <a:avLst/>
          </a:prstGeom>
        </p:spPr>
      </p:pic>
      <p:pic>
        <p:nvPicPr>
          <p:cNvPr id="39" name="Graphic 38" descr="Reflection with solid fill">
            <a:extLst>
              <a:ext uri="{FF2B5EF4-FFF2-40B4-BE49-F238E27FC236}">
                <a16:creationId xmlns:a16="http://schemas.microsoft.com/office/drawing/2014/main" id="{09481A7F-02B9-D779-70FD-66270B5A374E}"/>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595202" y="4955707"/>
            <a:ext cx="406792" cy="328280"/>
          </a:xfrm>
          <a:prstGeom prst="rect">
            <a:avLst/>
          </a:prstGeom>
        </p:spPr>
      </p:pic>
      <p:pic>
        <p:nvPicPr>
          <p:cNvPr id="40" name="Graphic 39" descr="Boardroom with solid fill">
            <a:extLst>
              <a:ext uri="{FF2B5EF4-FFF2-40B4-BE49-F238E27FC236}">
                <a16:creationId xmlns:a16="http://schemas.microsoft.com/office/drawing/2014/main" id="{69706030-CC4E-AFEC-2F46-370D23465061}"/>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5073751" y="3182468"/>
            <a:ext cx="430898" cy="486103"/>
          </a:xfrm>
          <a:prstGeom prst="rect">
            <a:avLst/>
          </a:prstGeom>
        </p:spPr>
      </p:pic>
      <p:pic>
        <p:nvPicPr>
          <p:cNvPr id="41" name="Graphic 40" descr="Influencer with solid fill">
            <a:extLst>
              <a:ext uri="{FF2B5EF4-FFF2-40B4-BE49-F238E27FC236}">
                <a16:creationId xmlns:a16="http://schemas.microsoft.com/office/drawing/2014/main" id="{2F884B95-AF8D-0008-DFC8-E0DB981D502B}"/>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5166544" y="4388334"/>
            <a:ext cx="359185" cy="383863"/>
          </a:xfrm>
          <a:prstGeom prst="rect">
            <a:avLst/>
          </a:prstGeom>
        </p:spPr>
      </p:pic>
      <p:sp>
        <p:nvSpPr>
          <p:cNvPr id="2" name="Round Diagonal Corner Rectangle 1">
            <a:extLst>
              <a:ext uri="{FF2B5EF4-FFF2-40B4-BE49-F238E27FC236}">
                <a16:creationId xmlns:a16="http://schemas.microsoft.com/office/drawing/2014/main" id="{4F630A09-3065-B000-FF6F-C261F1D988BB}"/>
              </a:ext>
            </a:extLst>
          </p:cNvPr>
          <p:cNvSpPr/>
          <p:nvPr/>
        </p:nvSpPr>
        <p:spPr>
          <a:xfrm>
            <a:off x="1021826" y="2252667"/>
            <a:ext cx="2541489" cy="523220"/>
          </a:xfrm>
          <a:prstGeom prst="round2DiagRect">
            <a:avLst>
              <a:gd name="adj1" fmla="val 41610"/>
              <a:gd name="adj2" fmla="val 0"/>
            </a:avLst>
          </a:prstGeom>
          <a:gradFill>
            <a:gsLst>
              <a:gs pos="0">
                <a:srgbClr val="EA5E29">
                  <a:alpha val="89357"/>
                </a:srgbClr>
              </a:gs>
              <a:gs pos="100000">
                <a:srgbClr val="EA5E29"/>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extBox 3">
            <a:extLst>
              <a:ext uri="{FF2B5EF4-FFF2-40B4-BE49-F238E27FC236}">
                <a16:creationId xmlns:a16="http://schemas.microsoft.com/office/drawing/2014/main" id="{C37F4DEA-C794-FE2D-0B6B-90768A49980B}"/>
              </a:ext>
            </a:extLst>
          </p:cNvPr>
          <p:cNvSpPr txBox="1"/>
          <p:nvPr/>
        </p:nvSpPr>
        <p:spPr>
          <a:xfrm>
            <a:off x="1724467" y="2282847"/>
            <a:ext cx="2056637"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cap="all">
                <a:solidFill>
                  <a:schemeClr val="bg1"/>
                </a:solidFill>
                <a:latin typeface="Ideal Sans Semibold" pitchFamily="2" charset="0"/>
              </a:rPr>
              <a:t>Frame the Communication</a:t>
            </a:r>
          </a:p>
        </p:txBody>
      </p:sp>
      <p:pic>
        <p:nvPicPr>
          <p:cNvPr id="8" name="Picture 7">
            <a:extLst>
              <a:ext uri="{FF2B5EF4-FFF2-40B4-BE49-F238E27FC236}">
                <a16:creationId xmlns:a16="http://schemas.microsoft.com/office/drawing/2014/main" id="{CF798457-751C-1A77-4A49-6CBFECA5E888}"/>
              </a:ext>
            </a:extLst>
          </p:cNvPr>
          <p:cNvPicPr>
            <a:picLocks noChangeAspect="1"/>
          </p:cNvPicPr>
          <p:nvPr/>
        </p:nvPicPr>
        <p:blipFill>
          <a:blip r:embed="rId4"/>
          <a:stretch>
            <a:fillRect/>
          </a:stretch>
        </p:blipFill>
        <p:spPr>
          <a:xfrm>
            <a:off x="1196052" y="2306387"/>
            <a:ext cx="459943" cy="431197"/>
          </a:xfrm>
          <a:prstGeom prst="rect">
            <a:avLst/>
          </a:prstGeom>
        </p:spPr>
      </p:pic>
      <p:sp>
        <p:nvSpPr>
          <p:cNvPr id="9" name="Round Diagonal Corner Rectangle 8">
            <a:extLst>
              <a:ext uri="{FF2B5EF4-FFF2-40B4-BE49-F238E27FC236}">
                <a16:creationId xmlns:a16="http://schemas.microsoft.com/office/drawing/2014/main" id="{5A73AE43-D9E0-9EFD-8F37-D1ABCF635E2E}"/>
              </a:ext>
            </a:extLst>
          </p:cNvPr>
          <p:cNvSpPr/>
          <p:nvPr/>
        </p:nvSpPr>
        <p:spPr>
          <a:xfrm>
            <a:off x="3679733" y="2234936"/>
            <a:ext cx="2541489" cy="523220"/>
          </a:xfrm>
          <a:prstGeom prst="round2DiagRect">
            <a:avLst>
              <a:gd name="adj1" fmla="val 39182"/>
              <a:gd name="adj2" fmla="val 0"/>
            </a:avLst>
          </a:prstGeom>
          <a:gradFill>
            <a:gsLst>
              <a:gs pos="0">
                <a:srgbClr val="EA5E29">
                  <a:alpha val="89357"/>
                </a:srgbClr>
              </a:gs>
              <a:gs pos="100000">
                <a:srgbClr val="EA5E29"/>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ound Diagonal Corner Rectangle 9">
            <a:extLst>
              <a:ext uri="{FF2B5EF4-FFF2-40B4-BE49-F238E27FC236}">
                <a16:creationId xmlns:a16="http://schemas.microsoft.com/office/drawing/2014/main" id="{09D4415A-47BF-E98D-0A29-75C66215A00E}"/>
              </a:ext>
            </a:extLst>
          </p:cNvPr>
          <p:cNvSpPr/>
          <p:nvPr/>
        </p:nvSpPr>
        <p:spPr>
          <a:xfrm>
            <a:off x="6321333" y="2222236"/>
            <a:ext cx="2541489" cy="523220"/>
          </a:xfrm>
          <a:prstGeom prst="round2DiagRect">
            <a:avLst>
              <a:gd name="adj1" fmla="val 39182"/>
              <a:gd name="adj2" fmla="val 0"/>
            </a:avLst>
          </a:prstGeom>
          <a:gradFill>
            <a:gsLst>
              <a:gs pos="0">
                <a:srgbClr val="EA5E29">
                  <a:alpha val="89357"/>
                </a:srgbClr>
              </a:gs>
              <a:gs pos="100000">
                <a:srgbClr val="EA5E29"/>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TextBox 9">
            <a:extLst>
              <a:ext uri="{FF2B5EF4-FFF2-40B4-BE49-F238E27FC236}">
                <a16:creationId xmlns:a16="http://schemas.microsoft.com/office/drawing/2014/main" id="{F4EA329C-E79D-475C-3969-5C9A6B7276DE}"/>
              </a:ext>
            </a:extLst>
          </p:cNvPr>
          <p:cNvSpPr txBox="1"/>
          <p:nvPr/>
        </p:nvSpPr>
        <p:spPr>
          <a:xfrm>
            <a:off x="4375196" y="2337090"/>
            <a:ext cx="1605369"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cap="all">
                <a:solidFill>
                  <a:schemeClr val="bg1"/>
                </a:solidFill>
                <a:latin typeface="Ideal Sans Semibold" pitchFamily="2" charset="0"/>
              </a:rPr>
              <a:t>Make the case</a:t>
            </a:r>
          </a:p>
        </p:txBody>
      </p:sp>
      <p:pic>
        <p:nvPicPr>
          <p:cNvPr id="15" name="Picture 14">
            <a:extLst>
              <a:ext uri="{FF2B5EF4-FFF2-40B4-BE49-F238E27FC236}">
                <a16:creationId xmlns:a16="http://schemas.microsoft.com/office/drawing/2014/main" id="{1F067DB9-0CC3-C14D-33DA-81F9527127D1}"/>
              </a:ext>
            </a:extLst>
          </p:cNvPr>
          <p:cNvPicPr>
            <a:picLocks noChangeAspect="1"/>
          </p:cNvPicPr>
          <p:nvPr/>
        </p:nvPicPr>
        <p:blipFill>
          <a:blip r:embed="rId16"/>
          <a:stretch>
            <a:fillRect/>
          </a:stretch>
        </p:blipFill>
        <p:spPr>
          <a:xfrm>
            <a:off x="3819102" y="2274643"/>
            <a:ext cx="443676" cy="443676"/>
          </a:xfrm>
          <a:prstGeom prst="rect">
            <a:avLst/>
          </a:prstGeom>
        </p:spPr>
      </p:pic>
      <p:sp>
        <p:nvSpPr>
          <p:cNvPr id="17" name="TextBox 13">
            <a:extLst>
              <a:ext uri="{FF2B5EF4-FFF2-40B4-BE49-F238E27FC236}">
                <a16:creationId xmlns:a16="http://schemas.microsoft.com/office/drawing/2014/main" id="{A3135F7C-9987-FBB1-55A9-DE7C4CE63A59}"/>
              </a:ext>
            </a:extLst>
          </p:cNvPr>
          <p:cNvSpPr txBox="1"/>
          <p:nvPr/>
        </p:nvSpPr>
        <p:spPr>
          <a:xfrm>
            <a:off x="6846579" y="2325946"/>
            <a:ext cx="1768050"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cap="all">
                <a:solidFill>
                  <a:schemeClr val="bg1"/>
                </a:solidFill>
                <a:latin typeface="Ideal Sans Semibold" pitchFamily="2" charset="0"/>
              </a:rPr>
              <a:t>Suggest action</a:t>
            </a:r>
          </a:p>
        </p:txBody>
      </p:sp>
      <p:pic>
        <p:nvPicPr>
          <p:cNvPr id="24" name="Picture 23">
            <a:extLst>
              <a:ext uri="{FF2B5EF4-FFF2-40B4-BE49-F238E27FC236}">
                <a16:creationId xmlns:a16="http://schemas.microsoft.com/office/drawing/2014/main" id="{D99CF99E-20C8-5351-29C7-9C58CF3447D9}"/>
              </a:ext>
            </a:extLst>
          </p:cNvPr>
          <p:cNvPicPr>
            <a:picLocks noChangeAspect="1"/>
          </p:cNvPicPr>
          <p:nvPr/>
        </p:nvPicPr>
        <p:blipFill>
          <a:blip r:embed="rId17"/>
          <a:stretch>
            <a:fillRect/>
          </a:stretch>
        </p:blipFill>
        <p:spPr>
          <a:xfrm>
            <a:off x="6416367" y="2252828"/>
            <a:ext cx="445084" cy="656499"/>
          </a:xfrm>
          <a:prstGeom prst="rect">
            <a:avLst/>
          </a:prstGeom>
        </p:spPr>
      </p:pic>
    </p:spTree>
    <p:extLst>
      <p:ext uri="{BB962C8B-B14F-4D97-AF65-F5344CB8AC3E}">
        <p14:creationId xmlns:p14="http://schemas.microsoft.com/office/powerpoint/2010/main" val="27845041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F3FF7-AC40-4243-A786-B5884B3FC112}"/>
              </a:ext>
            </a:extLst>
          </p:cNvPr>
          <p:cNvSpPr>
            <a:spLocks noGrp="1"/>
          </p:cNvSpPr>
          <p:nvPr>
            <p:ph type="title"/>
          </p:nvPr>
        </p:nvSpPr>
        <p:spPr>
          <a:xfrm>
            <a:off x="564097" y="636111"/>
            <a:ext cx="8015805" cy="573529"/>
          </a:xfrm>
        </p:spPr>
        <p:txBody>
          <a:bodyPr>
            <a:normAutofit/>
          </a:bodyPr>
          <a:lstStyle/>
          <a:p>
            <a:pPr algn="ctr"/>
            <a:r>
              <a:rPr lang="en-US" sz="3200" b="1">
                <a:solidFill>
                  <a:srgbClr val="EA5E29"/>
                </a:solidFill>
                <a:latin typeface="Calibri Light"/>
                <a:cs typeface="Calibri Light"/>
              </a:rPr>
              <a:t>Video: </a:t>
            </a:r>
            <a:r>
              <a:rPr lang="en-US" sz="3200">
                <a:solidFill>
                  <a:srgbClr val="EA5E29"/>
                </a:solidFill>
                <a:latin typeface="Calibri Light"/>
                <a:cs typeface="Calibri Light"/>
              </a:rPr>
              <a:t>Navigating a Conversation</a:t>
            </a:r>
            <a:endParaRPr lang="en-US" sz="3200">
              <a:solidFill>
                <a:srgbClr val="EA5E29"/>
              </a:solidFill>
            </a:endParaRPr>
          </a:p>
        </p:txBody>
      </p:sp>
      <p:pic>
        <p:nvPicPr>
          <p:cNvPr id="3" name="Online Media 2" title="Getting Candid: Navigating a Conversation with Youth About Substance Use Prevention">
            <a:hlinkClick r:id="" action="ppaction://media"/>
            <a:extLst>
              <a:ext uri="{FF2B5EF4-FFF2-40B4-BE49-F238E27FC236}">
                <a16:creationId xmlns:a16="http://schemas.microsoft.com/office/drawing/2014/main" id="{33AD3ECA-66D5-A80B-1B91-08F4A6D29ABA}"/>
              </a:ext>
            </a:extLst>
          </p:cNvPr>
          <p:cNvPicPr>
            <a:picLocks noRot="1" noChangeAspect="1"/>
          </p:cNvPicPr>
          <p:nvPr>
            <a:videoFile r:link="rId1"/>
          </p:nvPr>
        </p:nvPicPr>
        <p:blipFill>
          <a:blip r:embed="rId4"/>
          <a:stretch>
            <a:fillRect/>
          </a:stretch>
        </p:blipFill>
        <p:spPr>
          <a:xfrm>
            <a:off x="1277962" y="1209640"/>
            <a:ext cx="6588076" cy="4020475"/>
          </a:xfrm>
          <a:prstGeom prst="rect">
            <a:avLst/>
          </a:prstGeom>
        </p:spPr>
      </p:pic>
      <p:sp>
        <p:nvSpPr>
          <p:cNvPr id="5" name="TextBox 4">
            <a:extLst>
              <a:ext uri="{FF2B5EF4-FFF2-40B4-BE49-F238E27FC236}">
                <a16:creationId xmlns:a16="http://schemas.microsoft.com/office/drawing/2014/main" id="{02050861-D08D-B9BC-407D-819FFE13A4B2}"/>
              </a:ext>
            </a:extLst>
          </p:cNvPr>
          <p:cNvSpPr txBox="1"/>
          <p:nvPr/>
        </p:nvSpPr>
        <p:spPr>
          <a:xfrm>
            <a:off x="2545838" y="5592878"/>
            <a:ext cx="4570922" cy="300082"/>
          </a:xfrm>
          <a:prstGeom prst="rect">
            <a:avLst/>
          </a:prstGeom>
          <a:noFill/>
        </p:spPr>
        <p:txBody>
          <a:bodyPr wrap="square">
            <a:spAutoFit/>
          </a:bodyPr>
          <a:lstStyle/>
          <a:p>
            <a:r>
              <a:rPr lang="en-US" sz="1350" b="1" u="sng">
                <a:solidFill>
                  <a:schemeClr val="accent1"/>
                </a:solidFill>
              </a:rPr>
              <a:t>https://www.youtube.com/watch?v=IOaK-VOcU3M</a:t>
            </a:r>
          </a:p>
        </p:txBody>
      </p:sp>
    </p:spTree>
    <p:extLst>
      <p:ext uri="{BB962C8B-B14F-4D97-AF65-F5344CB8AC3E}">
        <p14:creationId xmlns:p14="http://schemas.microsoft.com/office/powerpoint/2010/main" val="37610387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DD9E3-31C3-4C5C-8F0F-B9B0AC07791D}"/>
              </a:ext>
            </a:extLst>
          </p:cNvPr>
          <p:cNvSpPr>
            <a:spLocks noGrp="1"/>
          </p:cNvSpPr>
          <p:nvPr>
            <p:ph type="title"/>
          </p:nvPr>
        </p:nvSpPr>
        <p:spPr>
          <a:xfrm>
            <a:off x="343248" y="439116"/>
            <a:ext cx="5413664" cy="450123"/>
          </a:xfrm>
        </p:spPr>
        <p:txBody>
          <a:bodyPr>
            <a:noAutofit/>
          </a:bodyPr>
          <a:lstStyle/>
          <a:p>
            <a:r>
              <a:rPr lang="en-US" sz="3600" b="1">
                <a:solidFill>
                  <a:srgbClr val="EA5E29"/>
                </a:solidFill>
              </a:rPr>
              <a:t>Getting Candid Toolkit</a:t>
            </a:r>
          </a:p>
        </p:txBody>
      </p:sp>
      <p:sp>
        <p:nvSpPr>
          <p:cNvPr id="8" name="TextBox 7">
            <a:extLst>
              <a:ext uri="{FF2B5EF4-FFF2-40B4-BE49-F238E27FC236}">
                <a16:creationId xmlns:a16="http://schemas.microsoft.com/office/drawing/2014/main" id="{BF276CD5-29A8-2B1A-CB61-C457B7C9A743}"/>
              </a:ext>
            </a:extLst>
          </p:cNvPr>
          <p:cNvSpPr txBox="1"/>
          <p:nvPr/>
        </p:nvSpPr>
        <p:spPr>
          <a:xfrm>
            <a:off x="312330" y="6050214"/>
            <a:ext cx="6577568" cy="323165"/>
          </a:xfrm>
          <a:prstGeom prst="rect">
            <a:avLst/>
          </a:prstGeom>
          <a:noFill/>
        </p:spPr>
        <p:txBody>
          <a:bodyPr wrap="square">
            <a:spAutoFit/>
          </a:bodyPr>
          <a:lstStyle/>
          <a:p>
            <a:r>
              <a:rPr lang="en-US" sz="1500" b="1">
                <a:solidFill>
                  <a:srgbClr val="0070C0"/>
                </a:solidFill>
                <a:hlinkClick r:id="rId4"/>
              </a:rPr>
              <a:t>https://www.thenationalcouncil.org/program/getting-candid/resource-toolkit</a:t>
            </a:r>
            <a:r>
              <a:rPr lang="en-US" sz="1500">
                <a:hlinkClick r:id="rId4"/>
              </a:rPr>
              <a:t>/</a:t>
            </a:r>
            <a:endParaRPr lang="en-US" sz="1500"/>
          </a:p>
        </p:txBody>
      </p:sp>
      <p:sp>
        <p:nvSpPr>
          <p:cNvPr id="13" name="Round Diagonal Corner Rectangle 10">
            <a:extLst>
              <a:ext uri="{FF2B5EF4-FFF2-40B4-BE49-F238E27FC236}">
                <a16:creationId xmlns:a16="http://schemas.microsoft.com/office/drawing/2014/main" id="{C42488EF-6289-E7DF-43F1-67659C28EC14}"/>
              </a:ext>
            </a:extLst>
          </p:cNvPr>
          <p:cNvSpPr/>
          <p:nvPr/>
        </p:nvSpPr>
        <p:spPr>
          <a:xfrm>
            <a:off x="358630" y="1061623"/>
            <a:ext cx="8449701" cy="4876189"/>
          </a:xfrm>
          <a:prstGeom prst="round2DiagRect">
            <a:avLst>
              <a:gd name="adj1" fmla="val 8166"/>
              <a:gd name="adj2" fmla="val 0"/>
            </a:avLst>
          </a:prstGeom>
          <a:solidFill>
            <a:srgbClr val="BEE6F2">
              <a:alpha val="30000"/>
            </a:srgbClr>
          </a:solidFill>
          <a:ln w="19050">
            <a:solidFill>
              <a:srgbClr val="064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64F80"/>
              </a:solidFill>
            </a:endParaRPr>
          </a:p>
        </p:txBody>
      </p:sp>
      <p:sp>
        <p:nvSpPr>
          <p:cNvPr id="15" name="Round Diagonal Corner Rectangle 14">
            <a:extLst>
              <a:ext uri="{FF2B5EF4-FFF2-40B4-BE49-F238E27FC236}">
                <a16:creationId xmlns:a16="http://schemas.microsoft.com/office/drawing/2014/main" id="{590A6AC1-B9B4-E76C-2137-A6AA7F09516F}"/>
              </a:ext>
            </a:extLst>
          </p:cNvPr>
          <p:cNvSpPr/>
          <p:nvPr/>
        </p:nvSpPr>
        <p:spPr>
          <a:xfrm>
            <a:off x="473093" y="1289868"/>
            <a:ext cx="2026485" cy="2512828"/>
          </a:xfrm>
          <a:prstGeom prst="round2DiagRect">
            <a:avLst>
              <a:gd name="adj1" fmla="val 2157"/>
              <a:gd name="adj2" fmla="val 0"/>
            </a:avLst>
          </a:prstGeom>
          <a:blipFill>
            <a:blip r:embed="rId5"/>
            <a:stretch>
              <a:fillRect/>
            </a:stretch>
          </a:blipFill>
          <a:ln w="25400">
            <a:noFill/>
          </a:ln>
          <a:effectLst>
            <a:outerShdw blurRad="50800" dist="127000" dir="2700000" algn="tl" rotWithShape="0">
              <a:schemeClr val="tx1">
                <a:lumMod val="50000"/>
                <a:lumOff val="50000"/>
                <a:alpha val="20018"/>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website&#10;&#10;Description automatically generated">
            <a:extLst>
              <a:ext uri="{FF2B5EF4-FFF2-40B4-BE49-F238E27FC236}">
                <a16:creationId xmlns:a16="http://schemas.microsoft.com/office/drawing/2014/main" id="{C34C3DF6-8C0F-1D0E-0223-A3CD8ECC2964}"/>
              </a:ext>
            </a:extLst>
          </p:cNvPr>
          <p:cNvPicPr>
            <a:picLocks noChangeAspect="1"/>
          </p:cNvPicPr>
          <p:nvPr/>
        </p:nvPicPr>
        <p:blipFill rotWithShape="1">
          <a:blip r:embed="rId6"/>
          <a:srcRect b="8309"/>
          <a:stretch/>
        </p:blipFill>
        <p:spPr>
          <a:xfrm>
            <a:off x="2660337" y="1322653"/>
            <a:ext cx="3938354" cy="1571018"/>
          </a:xfrm>
          <a:prstGeom prst="rect">
            <a:avLst/>
          </a:prstGeom>
          <a:ln>
            <a:noFill/>
          </a:ln>
          <a:effectLst>
            <a:outerShdw blurRad="50800" dist="130612" dir="2700000" algn="tl" rotWithShape="0">
              <a:schemeClr val="bg2">
                <a:lumMod val="90000"/>
                <a:alpha val="40000"/>
              </a:schemeClr>
            </a:outerShdw>
          </a:effectLst>
        </p:spPr>
      </p:pic>
      <p:pic>
        <p:nvPicPr>
          <p:cNvPr id="18" name="Picture 17">
            <a:extLst>
              <a:ext uri="{FF2B5EF4-FFF2-40B4-BE49-F238E27FC236}">
                <a16:creationId xmlns:a16="http://schemas.microsoft.com/office/drawing/2014/main" id="{5A61AAA7-3D93-8C67-2440-A8043DBF0CF7}"/>
              </a:ext>
            </a:extLst>
          </p:cNvPr>
          <p:cNvPicPr>
            <a:picLocks noChangeAspect="1"/>
          </p:cNvPicPr>
          <p:nvPr/>
        </p:nvPicPr>
        <p:blipFill>
          <a:blip r:embed="rId7"/>
          <a:stretch>
            <a:fillRect/>
          </a:stretch>
        </p:blipFill>
        <p:spPr>
          <a:xfrm>
            <a:off x="5920135" y="2572960"/>
            <a:ext cx="2787256" cy="2985300"/>
          </a:xfrm>
          <a:prstGeom prst="rect">
            <a:avLst/>
          </a:prstGeom>
          <a:ln>
            <a:noFill/>
          </a:ln>
          <a:effectLst>
            <a:outerShdw blurRad="50800" dist="127000" dir="2700000" algn="tl" rotWithShape="0">
              <a:schemeClr val="bg2">
                <a:lumMod val="75000"/>
                <a:alpha val="40000"/>
              </a:schemeClr>
            </a:outerShdw>
          </a:effectLst>
        </p:spPr>
      </p:pic>
      <p:pic>
        <p:nvPicPr>
          <p:cNvPr id="19" name="Picture 18" descr="Graphical user interface, text, website&#10;&#10;Description automatically generated">
            <a:extLst>
              <a:ext uri="{FF2B5EF4-FFF2-40B4-BE49-F238E27FC236}">
                <a16:creationId xmlns:a16="http://schemas.microsoft.com/office/drawing/2014/main" id="{111A23F8-72B6-1360-757E-08B0BD9FA4EB}"/>
              </a:ext>
            </a:extLst>
          </p:cNvPr>
          <p:cNvPicPr>
            <a:picLocks noChangeAspect="1"/>
          </p:cNvPicPr>
          <p:nvPr/>
        </p:nvPicPr>
        <p:blipFill rotWithShape="1">
          <a:blip r:embed="rId8"/>
          <a:srcRect b="5307"/>
          <a:stretch/>
        </p:blipFill>
        <p:spPr>
          <a:xfrm>
            <a:off x="2671914" y="3134339"/>
            <a:ext cx="3020030" cy="2421509"/>
          </a:xfrm>
          <a:prstGeom prst="rect">
            <a:avLst/>
          </a:prstGeom>
          <a:ln>
            <a:noFill/>
          </a:ln>
          <a:effectLst>
            <a:outerShdw blurRad="50800" dist="127000" dir="2700000" algn="tl" rotWithShape="0">
              <a:schemeClr val="bg2">
                <a:lumMod val="90000"/>
                <a:alpha val="40000"/>
              </a:schemeClr>
            </a:outerShdw>
          </a:effectLst>
        </p:spPr>
      </p:pic>
      <p:pic>
        <p:nvPicPr>
          <p:cNvPr id="20" name="Picture 19" descr="An orange sign with white text&#10;&#10;Description automatically generated">
            <a:extLst>
              <a:ext uri="{FF2B5EF4-FFF2-40B4-BE49-F238E27FC236}">
                <a16:creationId xmlns:a16="http://schemas.microsoft.com/office/drawing/2014/main" id="{7DCB6145-CF45-0783-BF7F-45A60D661D2F}"/>
              </a:ext>
            </a:extLst>
          </p:cNvPr>
          <p:cNvPicPr>
            <a:picLocks noChangeAspect="1"/>
          </p:cNvPicPr>
          <p:nvPr/>
        </p:nvPicPr>
        <p:blipFill>
          <a:blip r:embed="rId9"/>
          <a:stretch>
            <a:fillRect/>
          </a:stretch>
        </p:blipFill>
        <p:spPr>
          <a:xfrm>
            <a:off x="7255717" y="5309330"/>
            <a:ext cx="1348839" cy="1359459"/>
          </a:xfrm>
          <a:prstGeom prst="rect">
            <a:avLst/>
          </a:prstGeom>
        </p:spPr>
      </p:pic>
      <p:sp>
        <p:nvSpPr>
          <p:cNvPr id="21" name="Explosion: 8 Points 6">
            <a:extLst>
              <a:ext uri="{FF2B5EF4-FFF2-40B4-BE49-F238E27FC236}">
                <a16:creationId xmlns:a16="http://schemas.microsoft.com/office/drawing/2014/main" id="{8FC9EE84-C408-F0E1-3855-F8BA7BD72BEF}"/>
              </a:ext>
            </a:extLst>
          </p:cNvPr>
          <p:cNvSpPr/>
          <p:nvPr/>
        </p:nvSpPr>
        <p:spPr>
          <a:xfrm rot="781675">
            <a:off x="6703867" y="803895"/>
            <a:ext cx="2113263" cy="1847639"/>
          </a:xfrm>
          <a:prstGeom prst="irregularSeal1">
            <a:avLst/>
          </a:prstGeom>
          <a:solidFill>
            <a:srgbClr val="064F8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Over 140 resources</a:t>
            </a:r>
          </a:p>
        </p:txBody>
      </p:sp>
      <p:pic>
        <p:nvPicPr>
          <p:cNvPr id="3" name="Picture 2" descr="A qr code with a few squares&#10;&#10;Description automatically generated">
            <a:extLst>
              <a:ext uri="{FF2B5EF4-FFF2-40B4-BE49-F238E27FC236}">
                <a16:creationId xmlns:a16="http://schemas.microsoft.com/office/drawing/2014/main" id="{3CE8472B-9905-5C54-E746-5D3911B1A11E}"/>
              </a:ext>
            </a:extLst>
          </p:cNvPr>
          <p:cNvPicPr>
            <a:picLocks noChangeAspect="1"/>
          </p:cNvPicPr>
          <p:nvPr/>
        </p:nvPicPr>
        <p:blipFill>
          <a:blip r:embed="rId10"/>
          <a:stretch>
            <a:fillRect/>
          </a:stretch>
        </p:blipFill>
        <p:spPr>
          <a:xfrm>
            <a:off x="587829" y="4066309"/>
            <a:ext cx="1694213" cy="1694213"/>
          </a:xfrm>
          <a:prstGeom prst="rect">
            <a:avLst/>
          </a:prstGeom>
        </p:spPr>
      </p:pic>
    </p:spTree>
    <p:extLst>
      <p:ext uri="{BB962C8B-B14F-4D97-AF65-F5344CB8AC3E}">
        <p14:creationId xmlns:p14="http://schemas.microsoft.com/office/powerpoint/2010/main" val="910767987"/>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9E12CCE-8BB6-56B3-E7AF-D07ABD1372D1}"/>
              </a:ext>
            </a:extLst>
          </p:cNvPr>
          <p:cNvSpPr txBox="1"/>
          <p:nvPr/>
        </p:nvSpPr>
        <p:spPr>
          <a:xfrm>
            <a:off x="245175" y="2444261"/>
            <a:ext cx="8653651" cy="2239074"/>
          </a:xfrm>
          <a:prstGeom prst="rect">
            <a:avLst/>
          </a:prstGeom>
          <a:noFill/>
        </p:spPr>
        <p:txBody>
          <a:bodyPr wrap="square">
            <a:spAutoFit/>
          </a:bodyPr>
          <a:lstStyle/>
          <a:p>
            <a:pPr algn="ctr"/>
            <a:r>
              <a:rPr lang="en-US" sz="3300" b="1" i="1">
                <a:solidFill>
                  <a:srgbClr val="53605F"/>
                </a:solidFill>
                <a:latin typeface="Calibri Light" panose="020F0302020204030204" pitchFamily="34" charset="0"/>
                <a:ea typeface="+mj-ea"/>
                <a:cs typeface="Calibri Light" panose="020F0302020204030204" pitchFamily="34" charset="0"/>
              </a:rPr>
              <a:t>Our Vision:</a:t>
            </a:r>
            <a:br>
              <a:rPr lang="en-US" sz="3300" b="1" i="1">
                <a:solidFill>
                  <a:srgbClr val="53605F"/>
                </a:solidFill>
                <a:latin typeface="Calibri Light" panose="020F0302020204030204" pitchFamily="34" charset="0"/>
                <a:ea typeface="+mj-ea"/>
                <a:cs typeface="Calibri Light" panose="020F0302020204030204" pitchFamily="34" charset="0"/>
              </a:rPr>
            </a:br>
            <a:br>
              <a:rPr lang="en-US" sz="750" i="1">
                <a:solidFill>
                  <a:srgbClr val="53605F"/>
                </a:solidFill>
                <a:latin typeface="Calibri Light" panose="020F0302020204030204" pitchFamily="34" charset="0"/>
                <a:ea typeface="+mj-ea"/>
                <a:cs typeface="Calibri Light" panose="020F0302020204030204" pitchFamily="34" charset="0"/>
              </a:rPr>
            </a:br>
            <a:r>
              <a:rPr lang="en-US" sz="3300" i="1">
                <a:solidFill>
                  <a:srgbClr val="53605F"/>
                </a:solidFill>
                <a:latin typeface="Calibri Light" panose="020F0302020204030204" pitchFamily="34" charset="0"/>
                <a:ea typeface="+mj-ea"/>
                <a:cs typeface="Calibri Light" panose="020F0302020204030204" pitchFamily="34" charset="0"/>
              </a:rPr>
              <a:t>To make mental </a:t>
            </a:r>
            <a:r>
              <a:rPr lang="en-US" sz="3300" i="1">
                <a:solidFill>
                  <a:srgbClr val="EA5E29"/>
                </a:solidFill>
                <a:latin typeface="Calibri Light" panose="020F0302020204030204" pitchFamily="34" charset="0"/>
                <a:ea typeface="+mj-ea"/>
                <a:cs typeface="Calibri Light" panose="020F0302020204030204" pitchFamily="34" charset="0"/>
              </a:rPr>
              <a:t>wellbeing</a:t>
            </a:r>
            <a:r>
              <a:rPr lang="en-US" sz="3300" i="1">
                <a:solidFill>
                  <a:srgbClr val="53605F"/>
                </a:solidFill>
                <a:latin typeface="Calibri Light" panose="020F0302020204030204" pitchFamily="34" charset="0"/>
                <a:ea typeface="+mj-ea"/>
                <a:cs typeface="Calibri Light" panose="020F0302020204030204" pitchFamily="34" charset="0"/>
              </a:rPr>
              <a:t>, </a:t>
            </a:r>
          </a:p>
          <a:p>
            <a:pPr algn="ctr"/>
            <a:r>
              <a:rPr lang="en-US" sz="3300" i="1">
                <a:solidFill>
                  <a:srgbClr val="53605F"/>
                </a:solidFill>
                <a:latin typeface="Calibri Light" panose="020F0302020204030204" pitchFamily="34" charset="0"/>
                <a:ea typeface="+mj-ea"/>
                <a:cs typeface="Calibri Light" panose="020F0302020204030204" pitchFamily="34" charset="0"/>
              </a:rPr>
              <a:t>including recovery from substance use challenges, </a:t>
            </a:r>
            <a:r>
              <a:rPr lang="en-US" sz="3300" i="1">
                <a:solidFill>
                  <a:srgbClr val="EA5E29"/>
                </a:solidFill>
                <a:latin typeface="Calibri Light" panose="020F0302020204030204" pitchFamily="34" charset="0"/>
                <a:ea typeface="+mj-ea"/>
                <a:cs typeface="Calibri Light" panose="020F0302020204030204" pitchFamily="34" charset="0"/>
              </a:rPr>
              <a:t>a reality for everyone</a:t>
            </a:r>
            <a:r>
              <a:rPr lang="en-US" sz="3300" i="1">
                <a:solidFill>
                  <a:srgbClr val="53605F"/>
                </a:solidFill>
                <a:latin typeface="Calibri Light" panose="020F0302020204030204" pitchFamily="34" charset="0"/>
                <a:ea typeface="+mj-ea"/>
                <a:cs typeface="Calibri Light" panose="020F0302020204030204" pitchFamily="34" charset="0"/>
              </a:rPr>
              <a:t>.</a:t>
            </a:r>
            <a:endParaRPr lang="en-US" sz="1350"/>
          </a:p>
        </p:txBody>
      </p:sp>
      <p:sp>
        <p:nvSpPr>
          <p:cNvPr id="2" name="TextBox 1">
            <a:extLst>
              <a:ext uri="{FF2B5EF4-FFF2-40B4-BE49-F238E27FC236}">
                <a16:creationId xmlns:a16="http://schemas.microsoft.com/office/drawing/2014/main" id="{9CB7300F-5FE5-9126-E958-B2E0BC5A5530}"/>
              </a:ext>
            </a:extLst>
          </p:cNvPr>
          <p:cNvSpPr txBox="1"/>
          <p:nvPr/>
        </p:nvSpPr>
        <p:spPr>
          <a:xfrm>
            <a:off x="2877670" y="5294806"/>
            <a:ext cx="3388661" cy="553998"/>
          </a:xfrm>
          <a:prstGeom prst="rect">
            <a:avLst/>
          </a:prstGeom>
          <a:noFill/>
        </p:spPr>
        <p:txBody>
          <a:bodyPr wrap="square" rtlCol="0">
            <a:spAutoFit/>
          </a:bodyPr>
          <a:lstStyle/>
          <a:p>
            <a:pPr algn="ctr"/>
            <a:r>
              <a:rPr lang="en-US" sz="1650">
                <a:latin typeface="+mj-lt"/>
                <a:hlinkClick r:id="rId3"/>
              </a:rPr>
              <a:t>https://thenationalcouncil.org</a:t>
            </a:r>
            <a:endParaRPr lang="en-US" sz="1650">
              <a:latin typeface="+mj-lt"/>
            </a:endParaRPr>
          </a:p>
          <a:p>
            <a:pPr algn="ctr"/>
            <a:endParaRPr lang="en-US" sz="1350"/>
          </a:p>
        </p:txBody>
      </p:sp>
    </p:spTree>
    <p:extLst>
      <p:ext uri="{BB962C8B-B14F-4D97-AF65-F5344CB8AC3E}">
        <p14:creationId xmlns:p14="http://schemas.microsoft.com/office/powerpoint/2010/main" val="18486063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8B41587-03F0-FE11-BCAA-F7E71325CE05}"/>
              </a:ext>
            </a:extLst>
          </p:cNvPr>
          <p:cNvSpPr>
            <a:spLocks noGrp="1"/>
          </p:cNvSpPr>
          <p:nvPr>
            <p:ph type="title"/>
          </p:nvPr>
        </p:nvSpPr>
        <p:spPr>
          <a:xfrm>
            <a:off x="400158" y="308211"/>
            <a:ext cx="4819696" cy="623447"/>
          </a:xfrm>
        </p:spPr>
        <p:txBody>
          <a:bodyPr anchor="b">
            <a:noAutofit/>
          </a:bodyPr>
          <a:lstStyle/>
          <a:p>
            <a:r>
              <a:rPr lang="en-US" sz="3600" b="1">
                <a:solidFill>
                  <a:srgbClr val="EA5E29"/>
                </a:solidFill>
                <a:latin typeface="Calibri Light"/>
                <a:cs typeface="Calibri Light"/>
              </a:rPr>
              <a:t>Youth-facing Content</a:t>
            </a:r>
            <a:endParaRPr lang="en-US" sz="3600" b="1">
              <a:solidFill>
                <a:srgbClr val="EA5E29"/>
              </a:solidFill>
            </a:endParaRPr>
          </a:p>
        </p:txBody>
      </p:sp>
      <p:sp>
        <p:nvSpPr>
          <p:cNvPr id="3" name="TextBox 2">
            <a:extLst>
              <a:ext uri="{FF2B5EF4-FFF2-40B4-BE49-F238E27FC236}">
                <a16:creationId xmlns:a16="http://schemas.microsoft.com/office/drawing/2014/main" id="{A70799E2-6D81-2C29-AD0D-0061416FDDB0}"/>
              </a:ext>
            </a:extLst>
          </p:cNvPr>
          <p:cNvSpPr txBox="1"/>
          <p:nvPr/>
        </p:nvSpPr>
        <p:spPr>
          <a:xfrm>
            <a:off x="175939" y="5447443"/>
            <a:ext cx="5556179" cy="369332"/>
          </a:xfrm>
          <a:prstGeom prst="rect">
            <a:avLst/>
          </a:prstGeom>
          <a:noFill/>
          <a:ln>
            <a:noFill/>
          </a:ln>
        </p:spPr>
        <p:txBody>
          <a:bodyPr wrap="square">
            <a:spAutoFit/>
          </a:bodyPr>
          <a:lstStyle/>
          <a:p>
            <a:pPr algn="ctr"/>
            <a:r>
              <a:rPr lang="en-US" dirty="0">
                <a:latin typeface="Calibri Light"/>
                <a:cs typeface="Calibri Light"/>
                <a:hlinkClick r:id="rId3"/>
              </a:rPr>
              <a:t>https://www.thenationalcouncil.org/itsthelittlethings/</a:t>
            </a:r>
            <a:endParaRPr lang="en-US" dirty="0"/>
          </a:p>
        </p:txBody>
      </p:sp>
      <p:pic>
        <p:nvPicPr>
          <p:cNvPr id="2" name="Picture 1" descr="A qr code with a white background&#10;&#10;Description automatically generated">
            <a:extLst>
              <a:ext uri="{FF2B5EF4-FFF2-40B4-BE49-F238E27FC236}">
                <a16:creationId xmlns:a16="http://schemas.microsoft.com/office/drawing/2014/main" id="{DCEC99DB-6173-B59B-737F-6DFA16375301}"/>
              </a:ext>
            </a:extLst>
          </p:cNvPr>
          <p:cNvPicPr>
            <a:picLocks noChangeAspect="1"/>
          </p:cNvPicPr>
          <p:nvPr/>
        </p:nvPicPr>
        <p:blipFill>
          <a:blip r:embed="rId4"/>
          <a:stretch>
            <a:fillRect/>
          </a:stretch>
        </p:blipFill>
        <p:spPr>
          <a:xfrm>
            <a:off x="1452100" y="3696084"/>
            <a:ext cx="1751359" cy="1751359"/>
          </a:xfrm>
          <a:prstGeom prst="rect">
            <a:avLst/>
          </a:prstGeom>
          <a:ln>
            <a:noFill/>
          </a:ln>
          <a:effectLst/>
        </p:spPr>
      </p:pic>
      <p:sp>
        <p:nvSpPr>
          <p:cNvPr id="7" name="TextBox 6">
            <a:extLst>
              <a:ext uri="{FF2B5EF4-FFF2-40B4-BE49-F238E27FC236}">
                <a16:creationId xmlns:a16="http://schemas.microsoft.com/office/drawing/2014/main" id="{15D1E597-11C9-53EF-ABBB-7C56A0EEE56D}"/>
              </a:ext>
            </a:extLst>
          </p:cNvPr>
          <p:cNvSpPr txBox="1"/>
          <p:nvPr/>
        </p:nvSpPr>
        <p:spPr>
          <a:xfrm>
            <a:off x="454485" y="1435666"/>
            <a:ext cx="3602508" cy="2769989"/>
          </a:xfrm>
          <a:prstGeom prst="rect">
            <a:avLst/>
          </a:prstGeom>
          <a:noFill/>
        </p:spPr>
        <p:txBody>
          <a:bodyPr wrap="square" lIns="91440" tIns="45720" rIns="91440" bIns="45720" rtlCol="0" anchor="t">
            <a:spAutoFit/>
          </a:bodyPr>
          <a:lstStyle/>
          <a:p>
            <a:pPr marL="285750" indent="-285750">
              <a:spcBef>
                <a:spcPts val="1200"/>
              </a:spcBef>
              <a:buClr>
                <a:srgbClr val="EA5E29"/>
              </a:buClr>
              <a:buFont typeface="Arial" panose="020B0604020202020204" pitchFamily="34" charset="0"/>
              <a:buChar char="•"/>
            </a:pPr>
            <a:r>
              <a:rPr lang="en-US" sz="2000" dirty="0"/>
              <a:t>Social media influencers</a:t>
            </a:r>
          </a:p>
          <a:p>
            <a:pPr marL="285750" indent="-285750">
              <a:spcBef>
                <a:spcPts val="1200"/>
              </a:spcBef>
              <a:buClr>
                <a:srgbClr val="EA5E29"/>
              </a:buClr>
              <a:buFont typeface="Arial" panose="020B0604020202020204" pitchFamily="34" charset="0"/>
              <a:buChar char="•"/>
            </a:pPr>
            <a:r>
              <a:rPr lang="en-US" sz="2000" dirty="0"/>
              <a:t>Youth-focused resources</a:t>
            </a:r>
          </a:p>
          <a:p>
            <a:pPr marL="285750" indent="-285750">
              <a:spcBef>
                <a:spcPts val="1200"/>
              </a:spcBef>
              <a:buClr>
                <a:srgbClr val="EA5E29"/>
              </a:buClr>
              <a:buFont typeface="Arial" panose="020B0604020202020204" pitchFamily="34" charset="0"/>
              <a:buChar char="•"/>
            </a:pPr>
            <a:r>
              <a:rPr lang="en-US" sz="2000" dirty="0"/>
              <a:t>Youth Ambassador blogs</a:t>
            </a:r>
          </a:p>
          <a:p>
            <a:pPr marL="0" indent="0" algn="ctr">
              <a:lnSpc>
                <a:spcPct val="100000"/>
              </a:lnSpc>
              <a:spcBef>
                <a:spcPts val="0"/>
              </a:spcBef>
              <a:buNone/>
            </a:pPr>
            <a:endParaRPr lang="en-US" sz="2000" dirty="0">
              <a:cs typeface="Calibri Light"/>
            </a:endParaRPr>
          </a:p>
          <a:p>
            <a:pPr marL="0" indent="0" algn="ctr">
              <a:lnSpc>
                <a:spcPct val="100000"/>
              </a:lnSpc>
              <a:spcBef>
                <a:spcPts val="0"/>
              </a:spcBef>
              <a:buNone/>
            </a:pPr>
            <a:r>
              <a:rPr lang="en-US" sz="2000" dirty="0">
                <a:cs typeface="Calibri Light"/>
              </a:rPr>
              <a:t>Our TikTok Influencers</a:t>
            </a:r>
          </a:p>
          <a:p>
            <a:pPr marL="0" indent="0" algn="ctr">
              <a:lnSpc>
                <a:spcPct val="100000"/>
              </a:lnSpc>
              <a:spcBef>
                <a:spcPts val="0"/>
              </a:spcBef>
              <a:buNone/>
            </a:pPr>
            <a:r>
              <a:rPr lang="en-US" sz="2000" dirty="0">
                <a:cs typeface="Calibri Light"/>
              </a:rPr>
              <a:t>campaign </a:t>
            </a:r>
            <a:r>
              <a:rPr lang="en-US" sz="2000" dirty="0">
                <a:cs typeface="Calibri Light"/>
                <a:hlinkClick r:id="rId5"/>
              </a:rPr>
              <a:t>launched</a:t>
            </a:r>
            <a:r>
              <a:rPr lang="en-US" sz="2000" dirty="0">
                <a:cs typeface="Calibri Light"/>
              </a:rPr>
              <a:t> in Feb!</a:t>
            </a:r>
          </a:p>
          <a:p>
            <a:pPr marL="285750" indent="-285750">
              <a:spcBef>
                <a:spcPts val="1200"/>
              </a:spcBef>
              <a:buClr>
                <a:srgbClr val="EA5E29"/>
              </a:buClr>
              <a:buFont typeface="Arial" panose="020B0604020202020204" pitchFamily="34" charset="0"/>
              <a:buChar char="•"/>
            </a:pPr>
            <a:endParaRPr lang="en-US" sz="2400" dirty="0"/>
          </a:p>
        </p:txBody>
      </p:sp>
      <p:pic>
        <p:nvPicPr>
          <p:cNvPr id="8" name="Picture 7" descr="A screenshot of a group of people&#10;&#10;Description automatically generated">
            <a:extLst>
              <a:ext uri="{FF2B5EF4-FFF2-40B4-BE49-F238E27FC236}">
                <a16:creationId xmlns:a16="http://schemas.microsoft.com/office/drawing/2014/main" id="{3B072EBB-B447-21C3-D907-2443A6C34D98}"/>
              </a:ext>
            </a:extLst>
          </p:cNvPr>
          <p:cNvPicPr>
            <a:picLocks noChangeAspect="1"/>
          </p:cNvPicPr>
          <p:nvPr/>
        </p:nvPicPr>
        <p:blipFill rotWithShape="1">
          <a:blip r:embed="rId6"/>
          <a:srcRect t="11795" b="42806"/>
          <a:stretch/>
        </p:blipFill>
        <p:spPr>
          <a:xfrm>
            <a:off x="3964888" y="1262270"/>
            <a:ext cx="4695778" cy="2025753"/>
          </a:xfrm>
          <a:prstGeom prst="rect">
            <a:avLst/>
          </a:prstGeom>
        </p:spPr>
      </p:pic>
      <p:sp>
        <p:nvSpPr>
          <p:cNvPr id="9" name="Round Diagonal Corner Rectangle 10">
            <a:extLst>
              <a:ext uri="{FF2B5EF4-FFF2-40B4-BE49-F238E27FC236}">
                <a16:creationId xmlns:a16="http://schemas.microsoft.com/office/drawing/2014/main" id="{8EDE0303-EF5D-2943-9ADD-24424822270B}"/>
              </a:ext>
            </a:extLst>
          </p:cNvPr>
          <p:cNvSpPr/>
          <p:nvPr/>
        </p:nvSpPr>
        <p:spPr>
          <a:xfrm>
            <a:off x="347150" y="1225891"/>
            <a:ext cx="8414886" cy="4781372"/>
          </a:xfrm>
          <a:prstGeom prst="round2DiagRect">
            <a:avLst>
              <a:gd name="adj1" fmla="val 8166"/>
              <a:gd name="adj2" fmla="val 0"/>
            </a:avLst>
          </a:prstGeom>
          <a:noFill/>
          <a:ln w="19050">
            <a:solidFill>
              <a:srgbClr val="064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64F80"/>
              </a:solidFill>
            </a:endParaRPr>
          </a:p>
        </p:txBody>
      </p:sp>
      <p:pic>
        <p:nvPicPr>
          <p:cNvPr id="10" name="Picture 9" descr="An orange sign with white text&#10;&#10;Description automatically generated">
            <a:extLst>
              <a:ext uri="{FF2B5EF4-FFF2-40B4-BE49-F238E27FC236}">
                <a16:creationId xmlns:a16="http://schemas.microsoft.com/office/drawing/2014/main" id="{1CEA1D99-CB01-505E-DD13-F20FA9413DA2}"/>
              </a:ext>
            </a:extLst>
          </p:cNvPr>
          <p:cNvPicPr>
            <a:picLocks noChangeAspect="1"/>
          </p:cNvPicPr>
          <p:nvPr/>
        </p:nvPicPr>
        <p:blipFill>
          <a:blip r:embed="rId7"/>
          <a:stretch>
            <a:fillRect/>
          </a:stretch>
        </p:blipFill>
        <p:spPr>
          <a:xfrm>
            <a:off x="7255717" y="5309330"/>
            <a:ext cx="1348839" cy="1359459"/>
          </a:xfrm>
          <a:prstGeom prst="rect">
            <a:avLst/>
          </a:prstGeom>
        </p:spPr>
      </p:pic>
      <p:pic>
        <p:nvPicPr>
          <p:cNvPr id="5" name="Picture 4" descr="A screenshot of a couple of women&#10;&#10;Description automatically generated">
            <a:extLst>
              <a:ext uri="{FF2B5EF4-FFF2-40B4-BE49-F238E27FC236}">
                <a16:creationId xmlns:a16="http://schemas.microsoft.com/office/drawing/2014/main" id="{A601868C-18B7-4434-7501-99B2F4FA23DC}"/>
              </a:ext>
            </a:extLst>
          </p:cNvPr>
          <p:cNvPicPr>
            <a:picLocks noChangeAspect="1"/>
          </p:cNvPicPr>
          <p:nvPr/>
        </p:nvPicPr>
        <p:blipFill>
          <a:blip r:embed="rId8"/>
          <a:stretch>
            <a:fillRect/>
          </a:stretch>
        </p:blipFill>
        <p:spPr>
          <a:xfrm>
            <a:off x="4132508" y="3231661"/>
            <a:ext cx="4472048" cy="2025294"/>
          </a:xfrm>
          <a:prstGeom prst="rect">
            <a:avLst/>
          </a:prstGeom>
        </p:spPr>
      </p:pic>
    </p:spTree>
    <p:extLst>
      <p:ext uri="{BB962C8B-B14F-4D97-AF65-F5344CB8AC3E}">
        <p14:creationId xmlns:p14="http://schemas.microsoft.com/office/powerpoint/2010/main" val="14953233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F1E6B-21D3-BBD3-84E9-0AEFAC49C17E}"/>
              </a:ext>
            </a:extLst>
          </p:cNvPr>
          <p:cNvSpPr>
            <a:spLocks noGrp="1"/>
          </p:cNvSpPr>
          <p:nvPr>
            <p:ph type="title"/>
          </p:nvPr>
        </p:nvSpPr>
        <p:spPr>
          <a:xfrm>
            <a:off x="356420" y="1005028"/>
            <a:ext cx="8296689" cy="641969"/>
          </a:xfrm>
        </p:spPr>
        <p:txBody>
          <a:bodyPr>
            <a:normAutofit/>
          </a:bodyPr>
          <a:lstStyle/>
          <a:p>
            <a:pPr algn="ctr"/>
            <a:r>
              <a:rPr lang="en-US" sz="3200" b="1">
                <a:solidFill>
                  <a:srgbClr val="EA5E29"/>
                </a:solidFill>
                <a:latin typeface="Calibri Light"/>
                <a:cs typeface="Calibri Light"/>
              </a:rPr>
              <a:t>Content LGBTQ+ Affirming Care</a:t>
            </a:r>
            <a:endParaRPr lang="en-US"/>
          </a:p>
        </p:txBody>
      </p:sp>
      <p:pic>
        <p:nvPicPr>
          <p:cNvPr id="4" name="Picture 4">
            <a:extLst>
              <a:ext uri="{FF2B5EF4-FFF2-40B4-BE49-F238E27FC236}">
                <a16:creationId xmlns:a16="http://schemas.microsoft.com/office/drawing/2014/main" id="{C348E8F1-6FB2-8FBC-29A8-2A2C2A171DD4}"/>
              </a:ext>
            </a:extLst>
          </p:cNvPr>
          <p:cNvPicPr>
            <a:picLocks noGrp="1" noChangeAspect="1"/>
          </p:cNvPicPr>
          <p:nvPr>
            <p:ph idx="1"/>
          </p:nvPr>
        </p:nvPicPr>
        <p:blipFill>
          <a:blip r:embed="rId3"/>
          <a:stretch>
            <a:fillRect/>
          </a:stretch>
        </p:blipFill>
        <p:spPr>
          <a:xfrm>
            <a:off x="452905" y="2461723"/>
            <a:ext cx="3864769" cy="2300288"/>
          </a:xfrm>
          <a:prstGeom prst="rect">
            <a:avLst/>
          </a:prstGeom>
          <a:ln>
            <a:noFill/>
          </a:ln>
          <a:effectLst>
            <a:softEdge rad="112500"/>
          </a:effectLst>
        </p:spPr>
      </p:pic>
      <p:pic>
        <p:nvPicPr>
          <p:cNvPr id="3" name="Picture 4" descr="Graphical user interface, text, application, email&#10;&#10;Description automatically generated">
            <a:extLst>
              <a:ext uri="{FF2B5EF4-FFF2-40B4-BE49-F238E27FC236}">
                <a16:creationId xmlns:a16="http://schemas.microsoft.com/office/drawing/2014/main" id="{404EADBA-3F7D-9BD7-FFBC-3D958C2CA6EF}"/>
              </a:ext>
            </a:extLst>
          </p:cNvPr>
          <p:cNvPicPr>
            <a:picLocks noChangeAspect="1"/>
          </p:cNvPicPr>
          <p:nvPr/>
        </p:nvPicPr>
        <p:blipFill>
          <a:blip r:embed="rId4"/>
          <a:stretch>
            <a:fillRect/>
          </a:stretch>
        </p:blipFill>
        <p:spPr>
          <a:xfrm>
            <a:off x="4638024" y="2701146"/>
            <a:ext cx="3215825" cy="19306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5727B320-FD19-87FE-B38B-161434FF84EF}"/>
              </a:ext>
            </a:extLst>
          </p:cNvPr>
          <p:cNvSpPr txBox="1"/>
          <p:nvPr/>
        </p:nvSpPr>
        <p:spPr>
          <a:xfrm>
            <a:off x="233916" y="1775637"/>
            <a:ext cx="6562946"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a:hlinkClick r:id="rId5"/>
              </a:rPr>
              <a:t>https://www.thenationalcouncil.org/program/getting-candid/establish-trust/</a:t>
            </a:r>
            <a:endParaRPr lang="en-US" sz="1350"/>
          </a:p>
        </p:txBody>
      </p:sp>
    </p:spTree>
    <p:extLst>
      <p:ext uri="{BB962C8B-B14F-4D97-AF65-F5344CB8AC3E}">
        <p14:creationId xmlns:p14="http://schemas.microsoft.com/office/powerpoint/2010/main" val="29672547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B3AE5-4BFF-43C7-ED61-D1A8B910DA2A}"/>
              </a:ext>
            </a:extLst>
          </p:cNvPr>
          <p:cNvSpPr>
            <a:spLocks noGrp="1"/>
          </p:cNvSpPr>
          <p:nvPr>
            <p:ph type="title"/>
          </p:nvPr>
        </p:nvSpPr>
        <p:spPr/>
        <p:txBody>
          <a:bodyPr/>
          <a:lstStyle/>
          <a:p>
            <a:r>
              <a:rPr lang="en-US" sz="3600" b="1">
                <a:solidFill>
                  <a:srgbClr val="EA5E29"/>
                </a:solidFill>
                <a:latin typeface="Calibri Light"/>
                <a:cs typeface="Calibri Light"/>
              </a:rPr>
              <a:t>Additional Resource: Workshops</a:t>
            </a:r>
            <a:endParaRPr lang="en-US"/>
          </a:p>
        </p:txBody>
      </p:sp>
      <p:sp>
        <p:nvSpPr>
          <p:cNvPr id="3" name="Content Placeholder 2">
            <a:extLst>
              <a:ext uri="{FF2B5EF4-FFF2-40B4-BE49-F238E27FC236}">
                <a16:creationId xmlns:a16="http://schemas.microsoft.com/office/drawing/2014/main" id="{811D59F4-F4B8-A281-525F-CEA0E0ABA253}"/>
              </a:ext>
            </a:extLst>
          </p:cNvPr>
          <p:cNvSpPr>
            <a:spLocks noGrp="1"/>
          </p:cNvSpPr>
          <p:nvPr>
            <p:ph idx="1"/>
          </p:nvPr>
        </p:nvSpPr>
        <p:spPr>
          <a:xfrm>
            <a:off x="423655" y="1986581"/>
            <a:ext cx="5577760" cy="3662230"/>
          </a:xfrm>
        </p:spPr>
        <p:txBody>
          <a:bodyPr vert="horz" lIns="68580" tIns="34290" rIns="68580" bIns="34290" rtlCol="0" anchor="t">
            <a:noAutofit/>
          </a:bodyPr>
          <a:lstStyle/>
          <a:p>
            <a:pPr marL="0" indent="0">
              <a:buNone/>
            </a:pPr>
            <a:r>
              <a:rPr lang="en-US" i="1">
                <a:cs typeface="Calibri Light"/>
              </a:rPr>
              <a:t>Interested in bringing a Getting Candid virtual workshop to your workplace or other group of youth-serving providers? Fill out our workshop request form linked below or reach out to us via email at </a:t>
            </a:r>
            <a:r>
              <a:rPr lang="en-US" i="1">
                <a:cs typeface="Calibri Light"/>
                <a:hlinkClick r:id="rId3"/>
              </a:rPr>
              <a:t>GettingCandid@TheNationalCouncil.org</a:t>
            </a:r>
            <a:r>
              <a:rPr lang="en-US" i="1">
                <a:cs typeface="Calibri Light"/>
              </a:rPr>
              <a:t>.</a:t>
            </a:r>
            <a:endParaRPr lang="en-US" i="1"/>
          </a:p>
          <a:p>
            <a:pPr marL="0" indent="0">
              <a:buNone/>
            </a:pPr>
            <a:endParaRPr lang="en-US" i="1">
              <a:solidFill>
                <a:srgbClr val="000000"/>
              </a:solidFill>
              <a:cs typeface="Calibri Light"/>
            </a:endParaRPr>
          </a:p>
          <a:p>
            <a:pPr marL="0" indent="0">
              <a:buNone/>
            </a:pPr>
            <a:r>
              <a:rPr lang="en-US" sz="2000" b="1">
                <a:solidFill>
                  <a:srgbClr val="0563C1"/>
                </a:solidFill>
                <a:latin typeface="Calibri Light"/>
                <a:cs typeface="Calibri"/>
                <a:hlinkClick r:id="rId4"/>
              </a:rPr>
              <a:t>https://www.surveymonkey.com/r/ttarequestform</a:t>
            </a:r>
            <a:r>
              <a:rPr lang="en-US" sz="2000" b="1">
                <a:latin typeface="Calibri Light"/>
                <a:cs typeface="Calibri"/>
              </a:rPr>
              <a:t> </a:t>
            </a:r>
          </a:p>
          <a:p>
            <a:endParaRPr lang="en-US"/>
          </a:p>
          <a:p>
            <a:pPr marL="0" indent="0">
              <a:buNone/>
            </a:pPr>
            <a:endParaRPr lang="en-US"/>
          </a:p>
          <a:p>
            <a:pPr marL="0" indent="0">
              <a:buNone/>
            </a:pPr>
            <a:endParaRPr lang="en-US" i="1"/>
          </a:p>
          <a:p>
            <a:endParaRPr lang="en-US"/>
          </a:p>
          <a:p>
            <a:endParaRPr lang="en-US"/>
          </a:p>
          <a:p>
            <a:pPr marL="0" indent="0">
              <a:buNone/>
            </a:pPr>
            <a:endParaRPr lang="en-US"/>
          </a:p>
          <a:p>
            <a:endParaRPr lang="en-US"/>
          </a:p>
          <a:p>
            <a:pPr marL="0" indent="0" algn="ctr">
              <a:buNone/>
            </a:pPr>
            <a:endParaRPr lang="en-US">
              <a:cs typeface="Calibri"/>
            </a:endParaRPr>
          </a:p>
        </p:txBody>
      </p:sp>
      <p:pic>
        <p:nvPicPr>
          <p:cNvPr id="4" name="Picture 4" descr="A qr code with black squares&#10;&#10;Description automatically generated">
            <a:extLst>
              <a:ext uri="{FF2B5EF4-FFF2-40B4-BE49-F238E27FC236}">
                <a16:creationId xmlns:a16="http://schemas.microsoft.com/office/drawing/2014/main" id="{40B15EC2-D061-C417-EE33-27004A8B8B9E}"/>
              </a:ext>
            </a:extLst>
          </p:cNvPr>
          <p:cNvPicPr>
            <a:picLocks noChangeAspect="1"/>
          </p:cNvPicPr>
          <p:nvPr/>
        </p:nvPicPr>
        <p:blipFill>
          <a:blip r:embed="rId5"/>
          <a:stretch>
            <a:fillRect/>
          </a:stretch>
        </p:blipFill>
        <p:spPr>
          <a:xfrm>
            <a:off x="6631138" y="2467446"/>
            <a:ext cx="1631245" cy="1631245"/>
          </a:xfrm>
          <a:prstGeom prst="rect">
            <a:avLst/>
          </a:prstGeom>
        </p:spPr>
      </p:pic>
    </p:spTree>
    <p:extLst>
      <p:ext uri="{BB962C8B-B14F-4D97-AF65-F5344CB8AC3E}">
        <p14:creationId xmlns:p14="http://schemas.microsoft.com/office/powerpoint/2010/main" val="14127894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8B41587-03F0-FE11-BCAA-F7E71325CE05}"/>
              </a:ext>
            </a:extLst>
          </p:cNvPr>
          <p:cNvSpPr>
            <a:spLocks noGrp="1"/>
          </p:cNvSpPr>
          <p:nvPr>
            <p:ph type="title"/>
          </p:nvPr>
        </p:nvSpPr>
        <p:spPr>
          <a:xfrm>
            <a:off x="380986" y="340727"/>
            <a:ext cx="4819696" cy="623447"/>
          </a:xfrm>
        </p:spPr>
        <p:txBody>
          <a:bodyPr anchor="b">
            <a:noAutofit/>
          </a:bodyPr>
          <a:lstStyle/>
          <a:p>
            <a:r>
              <a:rPr lang="en-US" sz="3600" b="1">
                <a:solidFill>
                  <a:srgbClr val="EA5E29"/>
                </a:solidFill>
                <a:latin typeface="Calibri Light"/>
                <a:cs typeface="Calibri Light"/>
              </a:rPr>
              <a:t>Questions?</a:t>
            </a:r>
            <a:endParaRPr lang="en-US" sz="3600" b="1">
              <a:solidFill>
                <a:srgbClr val="EA5E29"/>
              </a:solidFill>
            </a:endParaRPr>
          </a:p>
        </p:txBody>
      </p:sp>
      <p:pic>
        <p:nvPicPr>
          <p:cNvPr id="8" name="Picture 7">
            <a:extLst>
              <a:ext uri="{FF2B5EF4-FFF2-40B4-BE49-F238E27FC236}">
                <a16:creationId xmlns:a16="http://schemas.microsoft.com/office/drawing/2014/main" id="{53222D98-841C-B9A1-E9E0-3289D0524684}"/>
              </a:ext>
            </a:extLst>
          </p:cNvPr>
          <p:cNvPicPr>
            <a:picLocks noChangeAspect="1"/>
          </p:cNvPicPr>
          <p:nvPr/>
        </p:nvPicPr>
        <p:blipFill>
          <a:blip r:embed="rId3"/>
          <a:stretch>
            <a:fillRect/>
          </a:stretch>
        </p:blipFill>
        <p:spPr>
          <a:xfrm>
            <a:off x="498794" y="1075796"/>
            <a:ext cx="2142572" cy="2007972"/>
          </a:xfrm>
          <a:prstGeom prst="rect">
            <a:avLst/>
          </a:prstGeom>
        </p:spPr>
      </p:pic>
      <p:pic>
        <p:nvPicPr>
          <p:cNvPr id="9" name="Picture 8">
            <a:extLst>
              <a:ext uri="{FF2B5EF4-FFF2-40B4-BE49-F238E27FC236}">
                <a16:creationId xmlns:a16="http://schemas.microsoft.com/office/drawing/2014/main" id="{6BEC4B2D-5F0E-BE09-F8C2-8CE4D99D8676}"/>
              </a:ext>
            </a:extLst>
          </p:cNvPr>
          <p:cNvPicPr>
            <a:picLocks noChangeAspect="1"/>
          </p:cNvPicPr>
          <p:nvPr/>
        </p:nvPicPr>
        <p:blipFill>
          <a:blip r:embed="rId4"/>
          <a:stretch>
            <a:fillRect/>
          </a:stretch>
        </p:blipFill>
        <p:spPr>
          <a:xfrm>
            <a:off x="1054318" y="3240842"/>
            <a:ext cx="1587048" cy="1487347"/>
          </a:xfrm>
          <a:prstGeom prst="rect">
            <a:avLst/>
          </a:prstGeom>
        </p:spPr>
      </p:pic>
      <p:pic>
        <p:nvPicPr>
          <p:cNvPr id="11" name="Picture 10">
            <a:extLst>
              <a:ext uri="{FF2B5EF4-FFF2-40B4-BE49-F238E27FC236}">
                <a16:creationId xmlns:a16="http://schemas.microsoft.com/office/drawing/2014/main" id="{CD7EE9B5-A671-D3FA-4B29-BC3BFECA678A}"/>
              </a:ext>
            </a:extLst>
          </p:cNvPr>
          <p:cNvPicPr>
            <a:picLocks noChangeAspect="1"/>
          </p:cNvPicPr>
          <p:nvPr/>
        </p:nvPicPr>
        <p:blipFill>
          <a:blip r:embed="rId4"/>
          <a:stretch>
            <a:fillRect/>
          </a:stretch>
        </p:blipFill>
        <p:spPr>
          <a:xfrm>
            <a:off x="2929318" y="1793487"/>
            <a:ext cx="1048768" cy="982883"/>
          </a:xfrm>
          <a:prstGeom prst="rect">
            <a:avLst/>
          </a:prstGeom>
        </p:spPr>
      </p:pic>
      <p:sp>
        <p:nvSpPr>
          <p:cNvPr id="3" name="TextBox 2">
            <a:extLst>
              <a:ext uri="{FF2B5EF4-FFF2-40B4-BE49-F238E27FC236}">
                <a16:creationId xmlns:a16="http://schemas.microsoft.com/office/drawing/2014/main" id="{F9AECA91-D4E7-0B60-FE5D-A39F86118AB4}"/>
              </a:ext>
            </a:extLst>
          </p:cNvPr>
          <p:cNvSpPr txBox="1"/>
          <p:nvPr/>
        </p:nvSpPr>
        <p:spPr>
          <a:xfrm>
            <a:off x="4217096" y="522382"/>
            <a:ext cx="4762260" cy="1554272"/>
          </a:xfrm>
          <a:prstGeom prst="rect">
            <a:avLst/>
          </a:prstGeom>
          <a:noFill/>
        </p:spPr>
        <p:txBody>
          <a:bodyPr wrap="square" lIns="91440" tIns="45720" rIns="91440" bIns="45720" anchor="t">
            <a:spAutoFit/>
          </a:bodyPr>
          <a:lstStyle/>
          <a:p>
            <a:pPr algn="ctr" rtl="0" fontAlgn="base"/>
            <a:r>
              <a:rPr lang="en-US" sz="2400" b="1" i="0" u="none" strike="noStrike">
                <a:solidFill>
                  <a:srgbClr val="EA5E29"/>
                </a:solidFill>
                <a:effectLst/>
                <a:latin typeface="Calibri"/>
                <a:cs typeface="Calibri"/>
              </a:rPr>
              <a:t>Survey</a:t>
            </a:r>
            <a:r>
              <a:rPr lang="en-US" sz="2400" b="0" i="0">
                <a:solidFill>
                  <a:srgbClr val="EA5E29"/>
                </a:solidFill>
                <a:effectLst/>
                <a:latin typeface="Calibri"/>
                <a:cs typeface="Calibri"/>
              </a:rPr>
              <a:t>​</a:t>
            </a:r>
            <a:endParaRPr lang="en-US" b="0" i="0">
              <a:solidFill>
                <a:srgbClr val="000000"/>
              </a:solidFill>
              <a:effectLst/>
              <a:latin typeface="Calibri"/>
              <a:cs typeface="Calibri"/>
            </a:endParaRPr>
          </a:p>
          <a:p>
            <a:pPr algn="ctr" rtl="0" fontAlgn="base"/>
            <a:r>
              <a:rPr lang="en-US" sz="1800" b="0" i="0" u="none" strike="noStrike">
                <a:solidFill>
                  <a:srgbClr val="000000"/>
                </a:solidFill>
                <a:effectLst/>
                <a:latin typeface="Calibri Light"/>
                <a:cs typeface="Calibri Light"/>
              </a:rPr>
              <a:t>Please complete this brief survey to tell us how we did!</a:t>
            </a:r>
            <a:r>
              <a:rPr lang="en-US" sz="1800" b="0" i="0">
                <a:solidFill>
                  <a:srgbClr val="000000"/>
                </a:solidFill>
                <a:effectLst/>
                <a:latin typeface="Calibri Light"/>
                <a:cs typeface="Calibri Light"/>
              </a:rPr>
              <a:t>​</a:t>
            </a:r>
            <a:endParaRPr lang="en-US" b="0" i="0">
              <a:solidFill>
                <a:srgbClr val="000000"/>
              </a:solidFill>
              <a:effectLst/>
              <a:latin typeface="Calibri Light"/>
              <a:cs typeface="Calibri Light"/>
            </a:endParaRPr>
          </a:p>
          <a:p>
            <a:pPr algn="ctr" rtl="0" fontAlgn="base"/>
            <a:r>
              <a:rPr lang="en-US" sz="1500" b="0" i="0">
                <a:solidFill>
                  <a:srgbClr val="0563C1"/>
                </a:solidFill>
                <a:effectLst/>
                <a:latin typeface="Calibri Light"/>
                <a:cs typeface="Calibri Light"/>
              </a:rPr>
              <a:t>​</a:t>
            </a:r>
            <a:endParaRPr lang="en-US" b="0" i="0">
              <a:solidFill>
                <a:srgbClr val="000000"/>
              </a:solidFill>
              <a:effectLst/>
              <a:latin typeface="Calibri Light"/>
              <a:cs typeface="Calibri Light"/>
            </a:endParaRPr>
          </a:p>
          <a:p>
            <a:pPr algn="ctr" rtl="0" fontAlgn="base"/>
            <a:r>
              <a:rPr lang="en-US" sz="2000" b="0" i="0" u="sng" strike="noStrike">
                <a:solidFill>
                  <a:srgbClr val="0563C1"/>
                </a:solidFill>
                <a:effectLst/>
                <a:latin typeface="Calibri Light"/>
                <a:cs typeface="Calibri Light"/>
                <a:hlinkClick r:id="rId5"/>
              </a:rPr>
              <a:t>https://www.surveymonkey.com/r/VZDB8QS</a:t>
            </a:r>
            <a:r>
              <a:rPr lang="en-US" sz="2000" b="0" i="0">
                <a:solidFill>
                  <a:srgbClr val="000000"/>
                </a:solidFill>
                <a:effectLst/>
                <a:latin typeface="Calibri Light"/>
                <a:cs typeface="Calibri Light"/>
              </a:rPr>
              <a:t>​</a:t>
            </a:r>
          </a:p>
        </p:txBody>
      </p:sp>
      <p:pic>
        <p:nvPicPr>
          <p:cNvPr id="1026" name="Picture 2" descr="A qr code with a few black squares&#10;&#10;Description automatically generated">
            <a:extLst>
              <a:ext uri="{FF2B5EF4-FFF2-40B4-BE49-F238E27FC236}">
                <a16:creationId xmlns:a16="http://schemas.microsoft.com/office/drawing/2014/main" id="{0656A7BA-8495-F5CB-3250-1C68890121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1650" y="2406042"/>
            <a:ext cx="2239505" cy="2230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487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2DBF6-3E35-49DF-8ED0-BBF1D9BC674A}"/>
              </a:ext>
            </a:extLst>
          </p:cNvPr>
          <p:cNvSpPr>
            <a:spLocks noGrp="1"/>
          </p:cNvSpPr>
          <p:nvPr>
            <p:ph type="title"/>
          </p:nvPr>
        </p:nvSpPr>
        <p:spPr>
          <a:xfrm>
            <a:off x="432885" y="524146"/>
            <a:ext cx="8296689" cy="779552"/>
          </a:xfrm>
        </p:spPr>
        <p:txBody>
          <a:bodyPr>
            <a:normAutofit/>
          </a:bodyPr>
          <a:lstStyle/>
          <a:p>
            <a:r>
              <a:rPr lang="en-US" sz="2700" b="1">
                <a:solidFill>
                  <a:srgbClr val="EA5E29"/>
                </a:solidFill>
                <a:cs typeface="Calibri" panose="020F0502020204030204" pitchFamily="34" charset="0"/>
              </a:rPr>
              <a:t>Learning Objectives</a:t>
            </a:r>
          </a:p>
        </p:txBody>
      </p:sp>
      <p:grpSp>
        <p:nvGrpSpPr>
          <p:cNvPr id="14" name="Group 13">
            <a:extLst>
              <a:ext uri="{FF2B5EF4-FFF2-40B4-BE49-F238E27FC236}">
                <a16:creationId xmlns:a16="http://schemas.microsoft.com/office/drawing/2014/main" id="{98E011AB-98C3-B94F-935A-28F068AE30F8}"/>
              </a:ext>
            </a:extLst>
          </p:cNvPr>
          <p:cNvGrpSpPr/>
          <p:nvPr/>
        </p:nvGrpSpPr>
        <p:grpSpPr>
          <a:xfrm>
            <a:off x="694059" y="1493475"/>
            <a:ext cx="7839629" cy="1177484"/>
            <a:chOff x="716101" y="1807532"/>
            <a:chExt cx="6645560" cy="1250262"/>
          </a:xfrm>
        </p:grpSpPr>
        <p:sp>
          <p:nvSpPr>
            <p:cNvPr id="11" name="Round Diagonal Corner Rectangle 10">
              <a:extLst>
                <a:ext uri="{FF2B5EF4-FFF2-40B4-BE49-F238E27FC236}">
                  <a16:creationId xmlns:a16="http://schemas.microsoft.com/office/drawing/2014/main" id="{D3D12D28-AADC-9246-AAD1-C8E87BCD4992}"/>
                </a:ext>
              </a:extLst>
            </p:cNvPr>
            <p:cNvSpPr/>
            <p:nvPr/>
          </p:nvSpPr>
          <p:spPr>
            <a:xfrm>
              <a:off x="716101" y="1807532"/>
              <a:ext cx="6645560" cy="1238900"/>
            </a:xfrm>
            <a:prstGeom prst="round2DiagRect">
              <a:avLst/>
            </a:prstGeom>
            <a:solidFill>
              <a:schemeClr val="bg1"/>
            </a:solidFill>
            <a:ln w="19050">
              <a:solidFill>
                <a:srgbClr val="064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64F80"/>
                </a:solidFill>
              </a:endParaRPr>
            </a:p>
          </p:txBody>
        </p:sp>
        <p:sp>
          <p:nvSpPr>
            <p:cNvPr id="12" name="Rectangle 11">
              <a:extLst>
                <a:ext uri="{FF2B5EF4-FFF2-40B4-BE49-F238E27FC236}">
                  <a16:creationId xmlns:a16="http://schemas.microsoft.com/office/drawing/2014/main" id="{76687A4D-F360-254C-BC9D-AD97246E2B28}"/>
                </a:ext>
              </a:extLst>
            </p:cNvPr>
            <p:cNvSpPr/>
            <p:nvPr/>
          </p:nvSpPr>
          <p:spPr>
            <a:xfrm>
              <a:off x="1394727" y="1999231"/>
              <a:ext cx="5868315" cy="986702"/>
            </a:xfrm>
            <a:prstGeom prst="rect">
              <a:avLst/>
            </a:prstGeom>
          </p:spPr>
          <p:txBody>
            <a:bodyPr wrap="square" lIns="68580" tIns="34290" rIns="68580" bIns="34290" anchor="t">
              <a:spAutoFit/>
            </a:bodyPr>
            <a:lstStyle/>
            <a:p>
              <a:r>
                <a:rPr lang="en-US" sz="2100">
                  <a:latin typeface="+mj-lt"/>
                  <a:cs typeface="Calibri"/>
                </a:rPr>
                <a:t>Learn how to frame conversations and deliver substance use prevention messages to youth. </a:t>
              </a:r>
              <a:endParaRPr lang="en-US" sz="2100">
                <a:latin typeface="+mj-lt"/>
              </a:endParaRPr>
            </a:p>
          </p:txBody>
        </p:sp>
        <p:sp>
          <p:nvSpPr>
            <p:cNvPr id="13" name="TextBox 12">
              <a:extLst>
                <a:ext uri="{FF2B5EF4-FFF2-40B4-BE49-F238E27FC236}">
                  <a16:creationId xmlns:a16="http://schemas.microsoft.com/office/drawing/2014/main" id="{04B63CED-CAF6-F740-A8B0-5C57B333309E}"/>
                </a:ext>
              </a:extLst>
            </p:cNvPr>
            <p:cNvSpPr txBox="1"/>
            <p:nvPr/>
          </p:nvSpPr>
          <p:spPr>
            <a:xfrm>
              <a:off x="814534" y="1975605"/>
              <a:ext cx="613289" cy="1082189"/>
            </a:xfrm>
            <a:prstGeom prst="rect">
              <a:avLst/>
            </a:prstGeom>
            <a:noFill/>
          </p:spPr>
          <p:txBody>
            <a:bodyPr wrap="square" rtlCol="0">
              <a:spAutoFit/>
            </a:bodyPr>
            <a:lstStyle/>
            <a:p>
              <a:r>
                <a:rPr lang="en-US" sz="4500" b="1">
                  <a:solidFill>
                    <a:srgbClr val="064F80"/>
                  </a:solidFill>
                  <a:latin typeface="Calibri" panose="020F0502020204030204" pitchFamily="34" charset="0"/>
                  <a:cs typeface="Calibri" panose="020F0502020204030204" pitchFamily="34" charset="0"/>
                </a:rPr>
                <a:t>1.</a:t>
              </a:r>
            </a:p>
          </p:txBody>
        </p:sp>
      </p:grpSp>
      <p:grpSp>
        <p:nvGrpSpPr>
          <p:cNvPr id="29" name="Group 28">
            <a:extLst>
              <a:ext uri="{FF2B5EF4-FFF2-40B4-BE49-F238E27FC236}">
                <a16:creationId xmlns:a16="http://schemas.microsoft.com/office/drawing/2014/main" id="{438230CB-3B82-5C40-AF70-EBC4FEE781A0}"/>
              </a:ext>
            </a:extLst>
          </p:cNvPr>
          <p:cNvGrpSpPr/>
          <p:nvPr/>
        </p:nvGrpSpPr>
        <p:grpSpPr>
          <a:xfrm>
            <a:off x="694059" y="2851871"/>
            <a:ext cx="7850218" cy="1294223"/>
            <a:chOff x="700308" y="1863989"/>
            <a:chExt cx="6653971" cy="1051760"/>
          </a:xfrm>
        </p:grpSpPr>
        <p:sp>
          <p:nvSpPr>
            <p:cNvPr id="30" name="Round Diagonal Corner Rectangle 29">
              <a:extLst>
                <a:ext uri="{FF2B5EF4-FFF2-40B4-BE49-F238E27FC236}">
                  <a16:creationId xmlns:a16="http://schemas.microsoft.com/office/drawing/2014/main" id="{0C9002A2-BB49-204B-9900-B6982453253D}"/>
                </a:ext>
              </a:extLst>
            </p:cNvPr>
            <p:cNvSpPr/>
            <p:nvPr/>
          </p:nvSpPr>
          <p:spPr>
            <a:xfrm>
              <a:off x="700308" y="1863989"/>
              <a:ext cx="6653971" cy="1051760"/>
            </a:xfrm>
            <a:prstGeom prst="round2DiagRect">
              <a:avLst/>
            </a:prstGeom>
            <a:solidFill>
              <a:schemeClr val="bg1"/>
            </a:solidFill>
            <a:ln w="19050">
              <a:solidFill>
                <a:srgbClr val="064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TextBox 32">
              <a:extLst>
                <a:ext uri="{FF2B5EF4-FFF2-40B4-BE49-F238E27FC236}">
                  <a16:creationId xmlns:a16="http://schemas.microsoft.com/office/drawing/2014/main" id="{C63B5E0E-DD2C-0A43-B4BE-AAC1E79A2FC5}"/>
                </a:ext>
              </a:extLst>
            </p:cNvPr>
            <p:cNvSpPr txBox="1"/>
            <p:nvPr/>
          </p:nvSpPr>
          <p:spPr>
            <a:xfrm>
              <a:off x="814534" y="1927671"/>
              <a:ext cx="613289" cy="759306"/>
            </a:xfrm>
            <a:prstGeom prst="rect">
              <a:avLst/>
            </a:prstGeom>
            <a:noFill/>
          </p:spPr>
          <p:txBody>
            <a:bodyPr wrap="square" rtlCol="0">
              <a:spAutoFit/>
            </a:bodyPr>
            <a:lstStyle/>
            <a:p>
              <a:r>
                <a:rPr lang="en-US" sz="4500" b="1">
                  <a:solidFill>
                    <a:srgbClr val="064F80"/>
                  </a:solidFill>
                  <a:latin typeface="Calibri" panose="020F0502020204030204" pitchFamily="34" charset="0"/>
                  <a:cs typeface="Calibri" panose="020F0502020204030204" pitchFamily="34" charset="0"/>
                </a:rPr>
                <a:t>2.</a:t>
              </a:r>
            </a:p>
          </p:txBody>
        </p:sp>
        <p:sp>
          <p:nvSpPr>
            <p:cNvPr id="32" name="Rectangle 31">
              <a:extLst>
                <a:ext uri="{FF2B5EF4-FFF2-40B4-BE49-F238E27FC236}">
                  <a16:creationId xmlns:a16="http://schemas.microsoft.com/office/drawing/2014/main" id="{9FDA354E-AFC1-DC43-8DD5-531FB689FA52}"/>
                </a:ext>
              </a:extLst>
            </p:cNvPr>
            <p:cNvSpPr/>
            <p:nvPr/>
          </p:nvSpPr>
          <p:spPr>
            <a:xfrm>
              <a:off x="1387852" y="1957219"/>
              <a:ext cx="5932278" cy="844145"/>
            </a:xfrm>
            <a:prstGeom prst="rect">
              <a:avLst/>
            </a:prstGeom>
          </p:spPr>
          <p:txBody>
            <a:bodyPr wrap="square" lIns="68580" tIns="34290" rIns="68580" bIns="34290" anchor="t">
              <a:spAutoFit/>
            </a:bodyPr>
            <a:lstStyle/>
            <a:p>
              <a:r>
                <a:rPr lang="en-US" sz="2100">
                  <a:latin typeface="+mj-lt"/>
                  <a:cs typeface="Calibri Light"/>
                </a:rPr>
                <a:t>Understand the role of building rapport and trust with youth when delivering messages and discussing health-related behaviors</a:t>
              </a:r>
              <a:r>
                <a:rPr lang="en-US" sz="1875">
                  <a:latin typeface="+mj-lt"/>
                  <a:cs typeface="Calibri Light"/>
                </a:rPr>
                <a:t>.</a:t>
              </a:r>
              <a:r>
                <a:rPr lang="en-US" sz="2100">
                  <a:latin typeface="+mj-lt"/>
                  <a:cs typeface="Calibri Light"/>
                </a:rPr>
                <a:t> </a:t>
              </a:r>
            </a:p>
          </p:txBody>
        </p:sp>
      </p:grpSp>
      <p:grpSp>
        <p:nvGrpSpPr>
          <p:cNvPr id="36" name="Group 35">
            <a:extLst>
              <a:ext uri="{FF2B5EF4-FFF2-40B4-BE49-F238E27FC236}">
                <a16:creationId xmlns:a16="http://schemas.microsoft.com/office/drawing/2014/main" id="{E1A778AF-221B-1645-ACA6-B2818007D21D}"/>
              </a:ext>
            </a:extLst>
          </p:cNvPr>
          <p:cNvGrpSpPr/>
          <p:nvPr/>
        </p:nvGrpSpPr>
        <p:grpSpPr>
          <a:xfrm>
            <a:off x="669079" y="4366774"/>
            <a:ext cx="7837926" cy="1055613"/>
            <a:chOff x="600834" y="1863989"/>
            <a:chExt cx="6753446" cy="1327742"/>
          </a:xfrm>
        </p:grpSpPr>
        <p:sp>
          <p:nvSpPr>
            <p:cNvPr id="37" name="Round Diagonal Corner Rectangle 36">
              <a:extLst>
                <a:ext uri="{FF2B5EF4-FFF2-40B4-BE49-F238E27FC236}">
                  <a16:creationId xmlns:a16="http://schemas.microsoft.com/office/drawing/2014/main" id="{48564D19-4145-4449-AB4D-9ED7C87B6DEF}"/>
                </a:ext>
              </a:extLst>
            </p:cNvPr>
            <p:cNvSpPr/>
            <p:nvPr/>
          </p:nvSpPr>
          <p:spPr>
            <a:xfrm>
              <a:off x="600834" y="1863989"/>
              <a:ext cx="6753446" cy="1238900"/>
            </a:xfrm>
            <a:prstGeom prst="round2DiagRect">
              <a:avLst/>
            </a:prstGeom>
            <a:solidFill>
              <a:schemeClr val="bg1"/>
            </a:solidFill>
            <a:ln w="19050">
              <a:solidFill>
                <a:srgbClr val="064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Rectangle 38">
              <a:extLst>
                <a:ext uri="{FF2B5EF4-FFF2-40B4-BE49-F238E27FC236}">
                  <a16:creationId xmlns:a16="http://schemas.microsoft.com/office/drawing/2014/main" id="{632610AE-6410-BB4B-B8E1-000AC23AFD27}"/>
                </a:ext>
              </a:extLst>
            </p:cNvPr>
            <p:cNvSpPr/>
            <p:nvPr/>
          </p:nvSpPr>
          <p:spPr>
            <a:xfrm>
              <a:off x="1256495" y="2084171"/>
              <a:ext cx="6006654" cy="1107560"/>
            </a:xfrm>
            <a:prstGeom prst="rect">
              <a:avLst/>
            </a:prstGeom>
          </p:spPr>
          <p:txBody>
            <a:bodyPr wrap="square" lIns="68580" tIns="34290" rIns="68580" bIns="34290" anchor="t">
              <a:spAutoFit/>
            </a:bodyPr>
            <a:lstStyle/>
            <a:p>
              <a:r>
                <a:rPr lang="en-US" sz="2100">
                  <a:latin typeface="+mj-lt"/>
                  <a:cs typeface="Calibri Light"/>
                </a:rPr>
                <a:t>Gain implementation strategies for putting the </a:t>
              </a:r>
              <a:r>
                <a:rPr lang="en-US" sz="2100">
                  <a:latin typeface="+mj-lt"/>
                  <a:cs typeface="Calibri"/>
                </a:rPr>
                <a:t>message guide </a:t>
              </a:r>
              <a:r>
                <a:rPr lang="en-US" sz="2100">
                  <a:latin typeface="+mj-lt"/>
                  <a:cs typeface="Calibri Light"/>
                </a:rPr>
                <a:t>and toolkit into practice.</a:t>
              </a:r>
              <a:endParaRPr lang="en-US" sz="2100">
                <a:latin typeface="+mj-lt"/>
              </a:endParaRPr>
            </a:p>
          </p:txBody>
        </p:sp>
        <p:sp>
          <p:nvSpPr>
            <p:cNvPr id="40" name="TextBox 39">
              <a:extLst>
                <a:ext uri="{FF2B5EF4-FFF2-40B4-BE49-F238E27FC236}">
                  <a16:creationId xmlns:a16="http://schemas.microsoft.com/office/drawing/2014/main" id="{88B162C8-4C71-8742-AEA7-124D32CE8834}"/>
                </a:ext>
              </a:extLst>
            </p:cNvPr>
            <p:cNvSpPr txBox="1"/>
            <p:nvPr/>
          </p:nvSpPr>
          <p:spPr>
            <a:xfrm>
              <a:off x="744570" y="1949504"/>
              <a:ext cx="705323" cy="1214742"/>
            </a:xfrm>
            <a:prstGeom prst="rect">
              <a:avLst/>
            </a:prstGeom>
            <a:noFill/>
          </p:spPr>
          <p:txBody>
            <a:bodyPr wrap="square" rtlCol="0">
              <a:spAutoFit/>
            </a:bodyPr>
            <a:lstStyle/>
            <a:p>
              <a:r>
                <a:rPr lang="en-US" sz="4500" b="1">
                  <a:solidFill>
                    <a:srgbClr val="064F80"/>
                  </a:solidFill>
                  <a:latin typeface="Calibri" panose="020F0502020204030204" pitchFamily="34" charset="0"/>
                  <a:cs typeface="Calibri" panose="020F0502020204030204" pitchFamily="34" charset="0"/>
                </a:rPr>
                <a:t>3.</a:t>
              </a:r>
            </a:p>
          </p:txBody>
        </p:sp>
      </p:grpSp>
    </p:spTree>
    <p:extLst>
      <p:ext uri="{BB962C8B-B14F-4D97-AF65-F5344CB8AC3E}">
        <p14:creationId xmlns:p14="http://schemas.microsoft.com/office/powerpoint/2010/main" val="161584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diagram, bubble chart&#10;&#10;">
            <a:extLst>
              <a:ext uri="{FF2B5EF4-FFF2-40B4-BE49-F238E27FC236}">
                <a16:creationId xmlns:a16="http://schemas.microsoft.com/office/drawing/2014/main" id="{E6898FEB-3D3F-7BD4-9D1B-A61C6E3DFBCB}"/>
              </a:ext>
            </a:extLst>
          </p:cNvPr>
          <p:cNvPicPr>
            <a:picLocks noChangeAspect="1"/>
          </p:cNvPicPr>
          <p:nvPr/>
        </p:nvPicPr>
        <p:blipFill>
          <a:blip r:embed="rId3"/>
          <a:stretch>
            <a:fillRect/>
          </a:stretch>
        </p:blipFill>
        <p:spPr>
          <a:xfrm>
            <a:off x="1312049" y="857251"/>
            <a:ext cx="5796951" cy="3115832"/>
          </a:xfrm>
          <a:prstGeom prst="rect">
            <a:avLst/>
          </a:prstGeom>
        </p:spPr>
      </p:pic>
      <p:pic>
        <p:nvPicPr>
          <p:cNvPr id="11" name="Picture 10" descr="A picture containing pot, mug&#10;&#10;Description automatically generated">
            <a:extLst>
              <a:ext uri="{FF2B5EF4-FFF2-40B4-BE49-F238E27FC236}">
                <a16:creationId xmlns:a16="http://schemas.microsoft.com/office/drawing/2014/main" id="{B334BBA9-8AC4-444E-85E9-6C38C16AB0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765" r="11765"/>
          <a:stretch/>
        </p:blipFill>
        <p:spPr>
          <a:xfrm>
            <a:off x="3058898" y="2673481"/>
            <a:ext cx="2303253" cy="1511038"/>
          </a:xfrm>
          <a:prstGeom prst="rect">
            <a:avLst/>
          </a:prstGeom>
        </p:spPr>
      </p:pic>
      <p:sp>
        <p:nvSpPr>
          <p:cNvPr id="9" name="Content Placeholder 4">
            <a:extLst>
              <a:ext uri="{FF2B5EF4-FFF2-40B4-BE49-F238E27FC236}">
                <a16:creationId xmlns:a16="http://schemas.microsoft.com/office/drawing/2014/main" id="{2C366FD7-86D4-421F-9422-BE3D5D0341FA}"/>
              </a:ext>
            </a:extLst>
          </p:cNvPr>
          <p:cNvSpPr txBox="1">
            <a:spLocks/>
          </p:cNvSpPr>
          <p:nvPr/>
        </p:nvSpPr>
        <p:spPr bwMode="auto">
          <a:xfrm>
            <a:off x="1450299" y="4466132"/>
            <a:ext cx="5924862" cy="9017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t" anchorCtr="0" compatLnSpc="1">
            <a:prstTxWarp prst="textNoShape">
              <a:avLst/>
            </a:prstTxWarp>
            <a:noAutofit/>
          </a:bodyPr>
          <a:lstStyle>
            <a:lvl1pPr marL="257175" indent="-257175" algn="l" defTabSz="342900" rtl="0" eaLnBrk="1" fontAlgn="base" hangingPunct="1">
              <a:spcBef>
                <a:spcPct val="20000"/>
              </a:spcBef>
              <a:spcAft>
                <a:spcPct val="0"/>
              </a:spcAft>
              <a:buFont typeface="Arial" charset="0"/>
              <a:buChar char="•"/>
              <a:defRPr sz="19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213" indent="-214313" algn="l" defTabSz="342900" rtl="0" eaLnBrk="1" fontAlgn="base" hangingPunct="1">
              <a:spcBef>
                <a:spcPct val="20000"/>
              </a:spcBef>
              <a:spcAft>
                <a:spcPct val="0"/>
              </a:spcAft>
              <a:buFont typeface="Arial"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defTabSz="342900" rtl="0" eaLnBrk="1" fontAlgn="base" hangingPunct="1">
              <a:spcBef>
                <a:spcPct val="20000"/>
              </a:spcBef>
              <a:spcAft>
                <a:spcPct val="0"/>
              </a:spcAft>
              <a:buFont typeface="Arial" charset="0"/>
              <a:buChar char="•"/>
              <a:defRPr sz="1575"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defTabSz="342900" rtl="0" eaLnBrk="1" fontAlgn="base" hangingPunct="1">
              <a:spcBef>
                <a:spcPct val="20000"/>
              </a:spcBef>
              <a:spcAft>
                <a:spcPct val="0"/>
              </a:spcAft>
              <a:buFont typeface="Arial" charset="0"/>
              <a:buChar char="–"/>
              <a:defRPr sz="15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defTabSz="342900" rtl="0" eaLnBrk="1" fontAlgn="base" hangingPunct="1">
              <a:spcBef>
                <a:spcPct val="20000"/>
              </a:spcBef>
              <a:spcAft>
                <a:spcPct val="0"/>
              </a:spcAft>
              <a:buFont typeface="Arial" charset="0"/>
              <a:buChar char="»"/>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buNone/>
            </a:pPr>
            <a:r>
              <a:rPr lang="en-US" sz="2100">
                <a:latin typeface="+mj-lt"/>
              </a:rPr>
              <a:t>It is our </a:t>
            </a:r>
            <a:r>
              <a:rPr lang="en-US" sz="2100" b="1">
                <a:latin typeface="+mj-lt"/>
              </a:rPr>
              <a:t>collective obligation </a:t>
            </a:r>
            <a:r>
              <a:rPr lang="en-US" sz="2100">
                <a:latin typeface="+mj-lt"/>
              </a:rPr>
              <a:t>to create environments</a:t>
            </a:r>
          </a:p>
          <a:p>
            <a:pPr marL="0" indent="0" algn="ctr">
              <a:buNone/>
            </a:pPr>
            <a:r>
              <a:rPr lang="en-US" sz="2100">
                <a:latin typeface="+mj-lt"/>
              </a:rPr>
              <a:t>that keep the heat down for adolescents.</a:t>
            </a:r>
          </a:p>
        </p:txBody>
      </p:sp>
      <p:sp>
        <p:nvSpPr>
          <p:cNvPr id="10" name="Rectangle 9">
            <a:extLst>
              <a:ext uri="{FF2B5EF4-FFF2-40B4-BE49-F238E27FC236}">
                <a16:creationId xmlns:a16="http://schemas.microsoft.com/office/drawing/2014/main" id="{B3889838-96CA-4FBC-AD86-8325F6FD9027}"/>
              </a:ext>
            </a:extLst>
          </p:cNvPr>
          <p:cNvSpPr/>
          <p:nvPr/>
        </p:nvSpPr>
        <p:spPr>
          <a:xfrm>
            <a:off x="487393" y="3582104"/>
            <a:ext cx="8816196" cy="623248"/>
          </a:xfrm>
          <a:prstGeom prst="rect">
            <a:avLst/>
          </a:prstGeom>
          <a:ln>
            <a:noFill/>
          </a:ln>
        </p:spPr>
        <p:txBody>
          <a:bodyPr wrap="square">
            <a:spAutoFit/>
          </a:bodyPr>
          <a:lstStyle/>
          <a:p>
            <a:endParaRPr lang="en-US" sz="1350"/>
          </a:p>
          <a:p>
            <a:pPr algn="ctr"/>
            <a:r>
              <a:rPr lang="en-US" sz="2100">
                <a:highlight>
                  <a:srgbClr val="FFFF00"/>
                </a:highlight>
                <a:latin typeface="+mj-lt"/>
              </a:rPr>
              <a:t> </a:t>
            </a:r>
          </a:p>
        </p:txBody>
      </p:sp>
      <p:sp>
        <p:nvSpPr>
          <p:cNvPr id="12" name="TextBox 11">
            <a:extLst>
              <a:ext uri="{FF2B5EF4-FFF2-40B4-BE49-F238E27FC236}">
                <a16:creationId xmlns:a16="http://schemas.microsoft.com/office/drawing/2014/main" id="{52CC26AD-DCA9-7F92-AAB5-A7E1D5DCACD3}"/>
              </a:ext>
            </a:extLst>
          </p:cNvPr>
          <p:cNvSpPr txBox="1"/>
          <p:nvPr/>
        </p:nvSpPr>
        <p:spPr>
          <a:xfrm>
            <a:off x="1758466" y="5496243"/>
            <a:ext cx="4904117" cy="300082"/>
          </a:xfrm>
          <a:prstGeom prst="rect">
            <a:avLst/>
          </a:prstGeom>
          <a:noFill/>
        </p:spPr>
        <p:txBody>
          <a:bodyPr wrap="square">
            <a:spAutoFit/>
          </a:bodyPr>
          <a:lstStyle/>
          <a:p>
            <a:pPr algn="ctr"/>
            <a:r>
              <a:rPr lang="en-US" sz="1350">
                <a:latin typeface="+mj-lt"/>
                <a:hlinkClick r:id="rId5"/>
              </a:rPr>
              <a:t>https://www.frameworksinstitute.org/</a:t>
            </a:r>
            <a:endParaRPr lang="en-US" sz="1350">
              <a:latin typeface="+mj-lt"/>
            </a:endParaRPr>
          </a:p>
        </p:txBody>
      </p:sp>
    </p:spTree>
    <p:extLst>
      <p:ext uri="{BB962C8B-B14F-4D97-AF65-F5344CB8AC3E}">
        <p14:creationId xmlns:p14="http://schemas.microsoft.com/office/powerpoint/2010/main" val="119785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88D4FC-D65A-9193-E30C-400DEE6AA3E8}"/>
              </a:ext>
            </a:extLst>
          </p:cNvPr>
          <p:cNvSpPr>
            <a:spLocks noGrp="1" noChangeArrowheads="1"/>
          </p:cNvSpPr>
          <p:nvPr>
            <p:ph idx="1"/>
          </p:nvPr>
        </p:nvSpPr>
        <p:spPr>
          <a:xfrm>
            <a:off x="719662" y="5067906"/>
            <a:ext cx="7022549" cy="382089"/>
          </a:xfrm>
        </p:spPr>
        <p:txBody>
          <a:bodyPr>
            <a:noAutofit/>
          </a:bodyPr>
          <a:lstStyle/>
          <a:p>
            <a:pPr marL="0" indent="0" algn="ctr">
              <a:buNone/>
            </a:pPr>
            <a:r>
              <a:rPr lang="en-US" altLang="en-US" sz="1350" u="sng">
                <a:latin typeface="+mj-lt"/>
                <a:cs typeface="Arial" panose="020B0604020202020204" pitchFamily="34" charset="0"/>
                <a:hlinkClick r:id="rId3"/>
              </a:rPr>
              <a:t>https://sbirt.webs.com/Hilton_Foundation_Youth_Substance_Use_Prevention_Infographic.pdf</a:t>
            </a:r>
            <a:endParaRPr lang="en-US" altLang="en-US" sz="1350" u="sng">
              <a:latin typeface="+mj-lt"/>
              <a:cs typeface="Arial" panose="020B0604020202020204" pitchFamily="34" charset="0"/>
            </a:endParaRPr>
          </a:p>
          <a:p>
            <a:pPr algn="ctr"/>
            <a:endParaRPr lang="en-US" altLang="en-US" sz="1050" u="sng">
              <a:latin typeface="+mj-lt"/>
              <a:cs typeface="Arial" panose="020B0604020202020204" pitchFamily="34" charset="0"/>
            </a:endParaRPr>
          </a:p>
        </p:txBody>
      </p:sp>
      <p:pic>
        <p:nvPicPr>
          <p:cNvPr id="7" name="Picture 6">
            <a:extLst>
              <a:ext uri="{FF2B5EF4-FFF2-40B4-BE49-F238E27FC236}">
                <a16:creationId xmlns:a16="http://schemas.microsoft.com/office/drawing/2014/main" id="{D1512751-B44B-986C-4F61-11F6B105660A}"/>
              </a:ext>
            </a:extLst>
          </p:cNvPr>
          <p:cNvPicPr>
            <a:picLocks noChangeAspect="1"/>
          </p:cNvPicPr>
          <p:nvPr/>
        </p:nvPicPr>
        <p:blipFill>
          <a:blip r:embed="rId4"/>
          <a:stretch>
            <a:fillRect/>
          </a:stretch>
        </p:blipFill>
        <p:spPr>
          <a:xfrm>
            <a:off x="229173" y="1089568"/>
            <a:ext cx="8410489" cy="3684734"/>
          </a:xfrm>
          <a:prstGeom prst="rect">
            <a:avLst/>
          </a:prstGeom>
        </p:spPr>
      </p:pic>
    </p:spTree>
    <p:extLst>
      <p:ext uri="{BB962C8B-B14F-4D97-AF65-F5344CB8AC3E}">
        <p14:creationId xmlns:p14="http://schemas.microsoft.com/office/powerpoint/2010/main" val="4220443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DB7AFC7-E6D8-44BC-8296-A55A530E2199}"/>
              </a:ext>
            </a:extLst>
          </p:cNvPr>
          <p:cNvPicPr>
            <a:picLocks noChangeAspect="1"/>
          </p:cNvPicPr>
          <p:nvPr/>
        </p:nvPicPr>
        <p:blipFill rotWithShape="1">
          <a:blip r:embed="rId3"/>
          <a:srcRect b="22930"/>
          <a:stretch/>
        </p:blipFill>
        <p:spPr>
          <a:xfrm>
            <a:off x="3196350" y="2658909"/>
            <a:ext cx="2439943" cy="1421157"/>
          </a:xfrm>
          <a:prstGeom prst="rect">
            <a:avLst/>
          </a:prstGeom>
        </p:spPr>
      </p:pic>
      <p:sp>
        <p:nvSpPr>
          <p:cNvPr id="6" name="TextBox 5">
            <a:extLst>
              <a:ext uri="{FF2B5EF4-FFF2-40B4-BE49-F238E27FC236}">
                <a16:creationId xmlns:a16="http://schemas.microsoft.com/office/drawing/2014/main" id="{71EE2679-9308-4EDD-BEF0-F8983A4F223A}"/>
              </a:ext>
            </a:extLst>
          </p:cNvPr>
          <p:cNvSpPr txBox="1"/>
          <p:nvPr/>
        </p:nvSpPr>
        <p:spPr>
          <a:xfrm>
            <a:off x="395037" y="3975523"/>
            <a:ext cx="8353927" cy="996042"/>
          </a:xfrm>
          <a:prstGeom prst="rect">
            <a:avLst/>
          </a:prstGeom>
          <a:noFill/>
        </p:spPr>
        <p:txBody>
          <a:bodyPr wrap="square">
            <a:spAutoFit/>
          </a:bodyPr>
          <a:lstStyle/>
          <a:p>
            <a:pPr algn="ctr">
              <a:lnSpc>
                <a:spcPct val="90000"/>
              </a:lnSpc>
            </a:pPr>
            <a:endParaRPr lang="en-US">
              <a:solidFill>
                <a:srgbClr val="002060"/>
              </a:solidFill>
              <a:latin typeface="+mj-lt"/>
            </a:endParaRPr>
          </a:p>
          <a:p>
            <a:pPr algn="ctr">
              <a:lnSpc>
                <a:spcPct val="90000"/>
              </a:lnSpc>
            </a:pPr>
            <a:r>
              <a:rPr lang="en-US">
                <a:latin typeface="+mj-lt"/>
              </a:rPr>
              <a:t>We need to reframe adolescence from eye roll to opportunity.</a:t>
            </a:r>
          </a:p>
          <a:p>
            <a:pPr algn="ctr">
              <a:lnSpc>
                <a:spcPct val="90000"/>
              </a:lnSpc>
            </a:pPr>
            <a:endParaRPr lang="en-US" sz="1125" b="1">
              <a:latin typeface="+mj-lt"/>
            </a:endParaRPr>
          </a:p>
          <a:p>
            <a:pPr algn="ctr">
              <a:lnSpc>
                <a:spcPct val="90000"/>
              </a:lnSpc>
            </a:pPr>
            <a:r>
              <a:rPr lang="en-US" i="1">
                <a:latin typeface="+mj-lt"/>
              </a:rPr>
              <a:t>Nat Kendal-Taylor, CEO of The Frameworks Institute</a:t>
            </a:r>
          </a:p>
        </p:txBody>
      </p:sp>
      <p:sp>
        <p:nvSpPr>
          <p:cNvPr id="14" name="TextBox 13">
            <a:extLst>
              <a:ext uri="{FF2B5EF4-FFF2-40B4-BE49-F238E27FC236}">
                <a16:creationId xmlns:a16="http://schemas.microsoft.com/office/drawing/2014/main" id="{D7B6EBCC-C02A-4B84-422A-7612CC0A3D8E}"/>
              </a:ext>
            </a:extLst>
          </p:cNvPr>
          <p:cNvSpPr txBox="1"/>
          <p:nvPr/>
        </p:nvSpPr>
        <p:spPr>
          <a:xfrm>
            <a:off x="777285" y="1333717"/>
            <a:ext cx="7279106" cy="923330"/>
          </a:xfrm>
          <a:prstGeom prst="rect">
            <a:avLst/>
          </a:prstGeom>
          <a:noFill/>
        </p:spPr>
        <p:txBody>
          <a:bodyPr wrap="square">
            <a:spAutoFit/>
          </a:bodyPr>
          <a:lstStyle/>
          <a:p>
            <a:pPr algn="ctr"/>
            <a:r>
              <a:rPr lang="en-US" sz="2700" b="1">
                <a:solidFill>
                  <a:srgbClr val="EA5E29"/>
                </a:solidFill>
                <a:latin typeface="+mj-lt"/>
              </a:rPr>
              <a:t>Supporting adolescents </a:t>
            </a:r>
          </a:p>
          <a:p>
            <a:pPr algn="ctr"/>
            <a:r>
              <a:rPr lang="en-US" sz="2700" b="1">
                <a:solidFill>
                  <a:srgbClr val="EA5E29"/>
                </a:solidFill>
                <a:latin typeface="+mj-lt"/>
              </a:rPr>
              <a:t>leads to healthier and more connected communities</a:t>
            </a:r>
          </a:p>
        </p:txBody>
      </p:sp>
    </p:spTree>
    <p:extLst>
      <p:ext uri="{BB962C8B-B14F-4D97-AF65-F5344CB8AC3E}">
        <p14:creationId xmlns:p14="http://schemas.microsoft.com/office/powerpoint/2010/main" val="353216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0945F-79F6-834C-A32A-A945B2148410}"/>
              </a:ext>
            </a:extLst>
          </p:cNvPr>
          <p:cNvSpPr>
            <a:spLocks noGrp="1"/>
          </p:cNvSpPr>
          <p:nvPr>
            <p:ph type="title"/>
          </p:nvPr>
        </p:nvSpPr>
        <p:spPr>
          <a:xfrm>
            <a:off x="628650" y="365126"/>
            <a:ext cx="7886700" cy="841581"/>
          </a:xfrm>
        </p:spPr>
        <p:txBody>
          <a:bodyPr>
            <a:normAutofit/>
          </a:bodyPr>
          <a:lstStyle/>
          <a:p>
            <a:r>
              <a:rPr lang="en-US" sz="3600" b="1">
                <a:solidFill>
                  <a:srgbClr val="EA5E29"/>
                </a:solidFill>
              </a:rPr>
              <a:t>About Getting Candid</a:t>
            </a:r>
          </a:p>
        </p:txBody>
      </p:sp>
      <p:graphicFrame>
        <p:nvGraphicFramePr>
          <p:cNvPr id="12" name="Diagram 11">
            <a:extLst>
              <a:ext uri="{FF2B5EF4-FFF2-40B4-BE49-F238E27FC236}">
                <a16:creationId xmlns:a16="http://schemas.microsoft.com/office/drawing/2014/main" id="{7340C4E8-D115-E134-729B-516E5AF5D2CB}"/>
              </a:ext>
            </a:extLst>
          </p:cNvPr>
          <p:cNvGraphicFramePr/>
          <p:nvPr>
            <p:extLst>
              <p:ext uri="{D42A27DB-BD31-4B8C-83A1-F6EECF244321}">
                <p14:modId xmlns:p14="http://schemas.microsoft.com/office/powerpoint/2010/main" val="238749964"/>
              </p:ext>
            </p:extLst>
          </p:nvPr>
        </p:nvGraphicFramePr>
        <p:xfrm>
          <a:off x="753052" y="1206707"/>
          <a:ext cx="7637895" cy="39215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Graphic 3" descr="Medicine with solid fill">
            <a:extLst>
              <a:ext uri="{FF2B5EF4-FFF2-40B4-BE49-F238E27FC236}">
                <a16:creationId xmlns:a16="http://schemas.microsoft.com/office/drawing/2014/main" id="{B5FDB6A3-A6BC-B490-6C7F-4B95FE7DC26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80150" y="4437967"/>
            <a:ext cx="672419" cy="576204"/>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CB9C2262-E439-C0E3-4AE0-126CEC580561}"/>
              </a:ext>
            </a:extLst>
          </p:cNvPr>
          <p:cNvPicPr>
            <a:picLocks noChangeAspect="1"/>
          </p:cNvPicPr>
          <p:nvPr/>
        </p:nvPicPr>
        <p:blipFill>
          <a:blip r:embed="rId11">
            <a:duotone>
              <a:srgbClr val="4472C4">
                <a:shade val="45000"/>
                <a:satMod val="135000"/>
              </a:srgbClr>
              <a:prstClr val="white"/>
            </a:duotone>
            <a:extLst>
              <a:ext uri="{BEBA8EAE-BF5A-486C-A8C5-ECC9F3942E4B}">
                <a14:imgProps xmlns:a14="http://schemas.microsoft.com/office/drawing/2010/main">
                  <a14:imgLayer r:embed="rId12">
                    <a14:imgEffect>
                      <a14:backgroundRemoval t="10000" b="90000" l="10000" r="90000">
                        <a14:foregroundMark x1="64480" y1="45080" x2="64480" y2="45080"/>
                        <a14:foregroundMark x1="74160" y1="19280" x2="74160" y2="19280"/>
                        <a14:foregroundMark x1="67960" y1="27300" x2="67960" y2="27300"/>
                        <a14:foregroundMark x1="68260" y1="25820" x2="75340" y2="21040"/>
                        <a14:foregroundMark x1="72380" y1="20460" x2="67100" y2="31740"/>
                      </a14:backgroundRemoval>
                    </a14:imgEffect>
                    <a14:imgEffect>
                      <a14:saturation sat="400000"/>
                    </a14:imgEffect>
                  </a14:imgLayer>
                </a14:imgProps>
              </a:ext>
            </a:extLst>
          </a:blip>
          <a:stretch>
            <a:fillRect/>
          </a:stretch>
        </p:blipFill>
        <p:spPr>
          <a:xfrm rot="1687654">
            <a:off x="1189820" y="4034757"/>
            <a:ext cx="904776" cy="942468"/>
          </a:xfrm>
          <a:prstGeom prst="rect">
            <a:avLst/>
          </a:prstGeom>
          <a:ln>
            <a:noFill/>
          </a:ln>
        </p:spPr>
      </p:pic>
      <p:pic>
        <p:nvPicPr>
          <p:cNvPr id="6" name="Graphic 5" descr="Bottle with solid fill">
            <a:extLst>
              <a:ext uri="{FF2B5EF4-FFF2-40B4-BE49-F238E27FC236}">
                <a16:creationId xmlns:a16="http://schemas.microsoft.com/office/drawing/2014/main" id="{C5508833-F85B-14DB-9AB1-1C25F80A172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210936" y="4056668"/>
            <a:ext cx="889690" cy="708026"/>
          </a:xfrm>
          <a:prstGeom prst="rect">
            <a:avLst/>
          </a:prstGeom>
        </p:spPr>
      </p:pic>
      <p:pic>
        <p:nvPicPr>
          <p:cNvPr id="7" name="Graphic 6" descr="Users with solid fill">
            <a:extLst>
              <a:ext uri="{FF2B5EF4-FFF2-40B4-BE49-F238E27FC236}">
                <a16:creationId xmlns:a16="http://schemas.microsoft.com/office/drawing/2014/main" id="{344B8CB3-D1A4-B6F8-DAA3-4875A19FA30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980754" y="4100693"/>
            <a:ext cx="1034152" cy="1034152"/>
          </a:xfrm>
          <a:prstGeom prst="rect">
            <a:avLst/>
          </a:prstGeom>
        </p:spPr>
      </p:pic>
      <p:pic>
        <p:nvPicPr>
          <p:cNvPr id="8" name="Content Placeholder 4" descr="A group of people smiling&#10;&#10;Description automatically generated with medium confidence">
            <a:extLst>
              <a:ext uri="{FF2B5EF4-FFF2-40B4-BE49-F238E27FC236}">
                <a16:creationId xmlns:a16="http://schemas.microsoft.com/office/drawing/2014/main" id="{529216FA-4589-1E59-B361-9A320CC91BAC}"/>
              </a:ext>
            </a:extLst>
          </p:cNvPr>
          <p:cNvPicPr>
            <a:picLocks noChangeAspect="1"/>
          </p:cNvPicPr>
          <p:nvPr/>
        </p:nvPicPr>
        <p:blipFill rotWithShape="1">
          <a:blip r:embed="rId17"/>
          <a:srcRect b="15736"/>
          <a:stretch/>
        </p:blipFill>
        <p:spPr>
          <a:xfrm>
            <a:off x="6731544" y="4173033"/>
            <a:ext cx="771601" cy="855339"/>
          </a:xfrm>
          <a:prstGeom prst="rect">
            <a:avLst/>
          </a:prstGeom>
          <a:ln>
            <a:noFill/>
          </a:ln>
          <a:effectLst>
            <a:outerShdw blurRad="50800" dist="38100" dir="2700000" algn="tl" rotWithShape="0">
              <a:prstClr val="black">
                <a:alpha val="40000"/>
              </a:prstClr>
            </a:outerShdw>
          </a:effectLst>
        </p:spPr>
      </p:pic>
      <p:sp>
        <p:nvSpPr>
          <p:cNvPr id="19" name="Arrow: Right 18">
            <a:extLst>
              <a:ext uri="{FF2B5EF4-FFF2-40B4-BE49-F238E27FC236}">
                <a16:creationId xmlns:a16="http://schemas.microsoft.com/office/drawing/2014/main" id="{642CF8A7-1C8F-2F63-A169-A771C7E97B55}"/>
              </a:ext>
            </a:extLst>
          </p:cNvPr>
          <p:cNvSpPr/>
          <p:nvPr/>
        </p:nvSpPr>
        <p:spPr>
          <a:xfrm>
            <a:off x="3055606" y="3006371"/>
            <a:ext cx="401654" cy="433698"/>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20" name="Arrow: Right 19">
            <a:extLst>
              <a:ext uri="{FF2B5EF4-FFF2-40B4-BE49-F238E27FC236}">
                <a16:creationId xmlns:a16="http://schemas.microsoft.com/office/drawing/2014/main" id="{38E6C83E-DE33-2A79-CF02-95C58B4D1E5E}"/>
              </a:ext>
            </a:extLst>
          </p:cNvPr>
          <p:cNvSpPr/>
          <p:nvPr/>
        </p:nvSpPr>
        <p:spPr>
          <a:xfrm>
            <a:off x="5759814" y="2950623"/>
            <a:ext cx="401654" cy="433698"/>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3" name="Content Placeholder 2">
            <a:extLst>
              <a:ext uri="{FF2B5EF4-FFF2-40B4-BE49-F238E27FC236}">
                <a16:creationId xmlns:a16="http://schemas.microsoft.com/office/drawing/2014/main" id="{5069D7CA-EC60-0B24-BC9E-7C34E7D5E8D9}"/>
              </a:ext>
            </a:extLst>
          </p:cNvPr>
          <p:cNvSpPr txBox="1">
            <a:spLocks/>
          </p:cNvSpPr>
          <p:nvPr/>
        </p:nvSpPr>
        <p:spPr>
          <a:xfrm>
            <a:off x="1530373" y="5413497"/>
            <a:ext cx="5613027" cy="801231"/>
          </a:xfrm>
          <a:prstGeom prst="rect">
            <a:avLst/>
          </a:prstGeom>
          <a:ln>
            <a:solidFill>
              <a:schemeClr val="bg1"/>
            </a:solidFill>
          </a:ln>
        </p:spPr>
        <p:txBody>
          <a:bodyPr vert="horz" lIns="51435" tIns="25718" rIns="51435" bIns="25718"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507492">
              <a:spcAft>
                <a:spcPts val="600"/>
              </a:spcAft>
            </a:pPr>
            <a:r>
              <a:rPr lang="en-US" sz="999" i="1" kern="1200">
                <a:solidFill>
                  <a:schemeClr val="tx1"/>
                </a:solidFill>
                <a:latin typeface="Calibri Light"/>
                <a:ea typeface="+mn-ea"/>
                <a:cs typeface="Calibri Light"/>
              </a:rPr>
              <a:t>This project is supported by the Centers for Disease Control and Prevention (CDC) of the U.S. Department of Health and Human Services (HHS) as part of a financial assistance award totaling $2,000,000 with 100% funded by CDC/HHS. The contents are those of the author(s) and do not necessarily represent the official views of, nor an endorsement, by CDC/HHS or the U.S. Government.</a:t>
            </a:r>
            <a:endParaRPr lang="en-US" sz="900" i="1">
              <a:latin typeface="Calibri Light"/>
              <a:cs typeface="Calibri Light"/>
            </a:endParaRPr>
          </a:p>
        </p:txBody>
      </p:sp>
    </p:spTree>
    <p:extLst>
      <p:ext uri="{BB962C8B-B14F-4D97-AF65-F5344CB8AC3E}">
        <p14:creationId xmlns:p14="http://schemas.microsoft.com/office/powerpoint/2010/main" val="3567739853"/>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D02B4-5B1B-35D3-A10B-A7317C2CE9BA}"/>
              </a:ext>
            </a:extLst>
          </p:cNvPr>
          <p:cNvSpPr>
            <a:spLocks noGrp="1"/>
          </p:cNvSpPr>
          <p:nvPr>
            <p:ph type="title"/>
          </p:nvPr>
        </p:nvSpPr>
        <p:spPr>
          <a:xfrm>
            <a:off x="-477079" y="0"/>
            <a:ext cx="6904384" cy="1325563"/>
          </a:xfrm>
        </p:spPr>
        <p:txBody>
          <a:bodyPr>
            <a:normAutofit/>
          </a:bodyPr>
          <a:lstStyle/>
          <a:p>
            <a:pPr algn="ctr"/>
            <a:r>
              <a:rPr lang="en-US" sz="3600" b="1">
                <a:solidFill>
                  <a:srgbClr val="EA5E29"/>
                </a:solidFill>
              </a:rPr>
              <a:t>National Assessment Data</a:t>
            </a:r>
          </a:p>
        </p:txBody>
      </p:sp>
      <p:sp>
        <p:nvSpPr>
          <p:cNvPr id="4" name="Content Placeholder 3">
            <a:extLst>
              <a:ext uri="{FF2B5EF4-FFF2-40B4-BE49-F238E27FC236}">
                <a16:creationId xmlns:a16="http://schemas.microsoft.com/office/drawing/2014/main" id="{B4EF2E31-0575-7C0D-E891-C48206A00436}"/>
              </a:ext>
            </a:extLst>
          </p:cNvPr>
          <p:cNvSpPr txBox="1">
            <a:spLocks noGrp="1"/>
          </p:cNvSpPr>
          <p:nvPr>
            <p:ph idx="1"/>
          </p:nvPr>
        </p:nvSpPr>
        <p:spPr>
          <a:xfrm>
            <a:off x="830212" y="1054640"/>
            <a:ext cx="7351056" cy="4101123"/>
          </a:xfrm>
          <a:prstGeom prst="rect">
            <a:avLst/>
          </a:prstGeom>
          <a:noFill/>
        </p:spPr>
        <p:txBody>
          <a:bodyPr vert="horz" wrap="square" lIns="91440" tIns="45720" rIns="91440" bIns="45720" rtlCol="0" anchor="t">
            <a:spAutoFit/>
          </a:bodyPr>
          <a:lstStyle/>
          <a:p>
            <a:pPr marL="0" indent="0">
              <a:buNone/>
              <a:defRPr/>
            </a:pPr>
            <a:endParaRPr lang="en-US">
              <a:solidFill>
                <a:srgbClr val="53605F"/>
              </a:solidFill>
              <a:latin typeface="+mj-lt"/>
            </a:endParaRPr>
          </a:p>
          <a:p>
            <a:pPr marL="0" indent="0">
              <a:buNone/>
              <a:defRPr/>
            </a:pPr>
            <a:r>
              <a:rPr lang="en-US" sz="2200" b="1" cap="all">
                <a:solidFill>
                  <a:srgbClr val="095181"/>
                </a:solidFill>
              </a:rPr>
              <a:t>Four online surveys </a:t>
            </a:r>
            <a:r>
              <a:rPr lang="en-US" sz="2200" b="1">
                <a:solidFill>
                  <a:srgbClr val="095181"/>
                </a:solidFill>
              </a:rPr>
              <a:t>= </a:t>
            </a:r>
            <a:r>
              <a:rPr lang="en-US" sz="2200" b="1">
                <a:solidFill>
                  <a:srgbClr val="EA5E29"/>
                </a:solidFill>
              </a:rPr>
              <a:t>2,979 youth</a:t>
            </a:r>
          </a:p>
          <a:p>
            <a:pPr>
              <a:buClr>
                <a:srgbClr val="EA5E29"/>
              </a:buClr>
              <a:defRPr/>
            </a:pPr>
            <a:r>
              <a:rPr lang="en-US" sz="2400">
                <a:latin typeface="+mj-lt"/>
              </a:rPr>
              <a:t>Weighted by age, gender identity, race/ethnicity, region of the country and area community type (e.g., rural, urban)</a:t>
            </a:r>
          </a:p>
          <a:p>
            <a:pPr>
              <a:defRPr/>
            </a:pPr>
            <a:endParaRPr lang="en-US" sz="1500">
              <a:latin typeface="+mj-lt"/>
            </a:endParaRPr>
          </a:p>
          <a:p>
            <a:pPr marL="0" indent="0">
              <a:buNone/>
              <a:defRPr/>
            </a:pPr>
            <a:r>
              <a:rPr lang="en-US" sz="2200" b="1" cap="all">
                <a:solidFill>
                  <a:srgbClr val="095181"/>
                </a:solidFill>
              </a:rPr>
              <a:t>One online survey </a:t>
            </a:r>
            <a:r>
              <a:rPr lang="en-US" sz="2200" b="1">
                <a:solidFill>
                  <a:srgbClr val="095181"/>
                </a:solidFill>
              </a:rPr>
              <a:t>= </a:t>
            </a:r>
            <a:r>
              <a:rPr lang="en-US" sz="2200" b="1">
                <a:solidFill>
                  <a:srgbClr val="EA5E29"/>
                </a:solidFill>
              </a:rPr>
              <a:t>761 youth-serving providers</a:t>
            </a:r>
          </a:p>
          <a:p>
            <a:pPr>
              <a:buClr>
                <a:srgbClr val="EA5E29"/>
              </a:buClr>
              <a:defRPr/>
            </a:pPr>
            <a:r>
              <a:rPr lang="en-US" sz="2400">
                <a:latin typeface="+mj-lt"/>
              </a:rPr>
              <a:t>Representing community behavioral health, education, healthcare, government and other community organizations </a:t>
            </a:r>
            <a:endParaRPr lang="en-US" sz="2400">
              <a:solidFill>
                <a:srgbClr val="53605F"/>
              </a:solidFill>
              <a:latin typeface="+mj-lt"/>
            </a:endParaRPr>
          </a:p>
          <a:p>
            <a:pPr marL="0" indent="0">
              <a:buNone/>
              <a:defRPr/>
            </a:pPr>
            <a:r>
              <a:rPr lang="en-US" sz="1800">
                <a:solidFill>
                  <a:srgbClr val="53605F"/>
                </a:solidFill>
                <a:latin typeface="+mj-lt"/>
              </a:rPr>
              <a:t> </a:t>
            </a:r>
            <a:endParaRPr lang="en-US" sz="1800">
              <a:latin typeface="+mj-lt"/>
            </a:endParaRPr>
          </a:p>
        </p:txBody>
      </p:sp>
      <p:sp>
        <p:nvSpPr>
          <p:cNvPr id="3" name="Round Diagonal Corner Rectangle 2">
            <a:extLst>
              <a:ext uri="{FF2B5EF4-FFF2-40B4-BE49-F238E27FC236}">
                <a16:creationId xmlns:a16="http://schemas.microsoft.com/office/drawing/2014/main" id="{D10DC2B0-4887-19C6-0CBE-BEE25466C243}"/>
              </a:ext>
            </a:extLst>
          </p:cNvPr>
          <p:cNvSpPr/>
          <p:nvPr/>
        </p:nvSpPr>
        <p:spPr>
          <a:xfrm>
            <a:off x="548010" y="1515073"/>
            <a:ext cx="231085" cy="231085"/>
          </a:xfrm>
          <a:prstGeom prst="round2DiagRect">
            <a:avLst/>
          </a:prstGeom>
          <a:solidFill>
            <a:srgbClr val="EA5E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A5E29"/>
              </a:solidFill>
            </a:endParaRPr>
          </a:p>
        </p:txBody>
      </p:sp>
      <p:sp>
        <p:nvSpPr>
          <p:cNvPr id="5" name="Round Diagonal Corner Rectangle 4">
            <a:extLst>
              <a:ext uri="{FF2B5EF4-FFF2-40B4-BE49-F238E27FC236}">
                <a16:creationId xmlns:a16="http://schemas.microsoft.com/office/drawing/2014/main" id="{5D5B1D95-FE5D-36A3-B29A-1F0AAB1EE1FD}"/>
              </a:ext>
            </a:extLst>
          </p:cNvPr>
          <p:cNvSpPr/>
          <p:nvPr/>
        </p:nvSpPr>
        <p:spPr>
          <a:xfrm>
            <a:off x="548009" y="3349460"/>
            <a:ext cx="231085" cy="231085"/>
          </a:xfrm>
          <a:prstGeom prst="round2DiagRect">
            <a:avLst/>
          </a:prstGeom>
          <a:solidFill>
            <a:srgbClr val="EA5E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C134B79-9EA8-1A22-9737-37EBD5728F4C}"/>
              </a:ext>
            </a:extLst>
          </p:cNvPr>
          <p:cNvSpPr txBox="1"/>
          <p:nvPr/>
        </p:nvSpPr>
        <p:spPr>
          <a:xfrm>
            <a:off x="464162" y="5277175"/>
            <a:ext cx="6508396" cy="830997"/>
          </a:xfrm>
          <a:prstGeom prst="rect">
            <a:avLst/>
          </a:prstGeom>
          <a:noFill/>
        </p:spPr>
        <p:txBody>
          <a:bodyPr wrap="square">
            <a:spAutoFit/>
          </a:bodyPr>
          <a:lstStyle/>
          <a:p>
            <a:r>
              <a:rPr lang="en-US" sz="1600">
                <a:solidFill>
                  <a:srgbClr val="53605F"/>
                </a:solidFill>
                <a:latin typeface="+mj-lt"/>
              </a:rPr>
              <a:t>From Lake Research Partners, commissioned by </a:t>
            </a:r>
          </a:p>
          <a:p>
            <a:r>
              <a:rPr lang="en-US" sz="1600">
                <a:solidFill>
                  <a:srgbClr val="53605F"/>
                </a:solidFill>
                <a:latin typeface="+mj-lt"/>
              </a:rPr>
              <a:t>the National Council for Mental Wellbeing, 2021-2022</a:t>
            </a:r>
          </a:p>
          <a:p>
            <a:r>
              <a:rPr lang="en-US" sz="1600">
                <a:latin typeface="+mj-lt"/>
                <a:hlinkClick r:id="rId3"/>
              </a:rPr>
              <a:t>https://www.thenationalcouncil.org/resources/cdc-key-findings/</a:t>
            </a:r>
            <a:endParaRPr lang="en-US" sz="1600">
              <a:latin typeface="+mj-lt"/>
            </a:endParaRPr>
          </a:p>
        </p:txBody>
      </p:sp>
    </p:spTree>
    <p:extLst>
      <p:ext uri="{BB962C8B-B14F-4D97-AF65-F5344CB8AC3E}">
        <p14:creationId xmlns:p14="http://schemas.microsoft.com/office/powerpoint/2010/main" val="5309136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301722AA0EF04AB38A84A3B5EC30DC" ma:contentTypeVersion="17" ma:contentTypeDescription="Create a new document." ma:contentTypeScope="" ma:versionID="303da9622fbb603630bcf4a91f56c52f">
  <xsd:schema xmlns:xsd="http://www.w3.org/2001/XMLSchema" xmlns:xs="http://www.w3.org/2001/XMLSchema" xmlns:p="http://schemas.microsoft.com/office/2006/metadata/properties" xmlns:ns2="f28115ac-a432-4f9e-8732-2fed7425f3c7" xmlns:ns3="dca4cb8c-c1b4-43cd-a3f7-9221739dd9bf" targetNamespace="http://schemas.microsoft.com/office/2006/metadata/properties" ma:root="true" ma:fieldsID="3e1e8bd192d36f5313cfab259f2baf44" ns2:_="" ns3:_="">
    <xsd:import namespace="f28115ac-a432-4f9e-8732-2fed7425f3c7"/>
    <xsd:import namespace="dca4cb8c-c1b4-43cd-a3f7-9221739dd9b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lcf76f155ced4ddcb4097134ff3c332f" minOccurs="0"/>
                <xsd:element ref="ns3:TaxCatchAll" minOccurs="0"/>
                <xsd:element ref="ns2:MediaLengthInSeconds"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8115ac-a432-4f9e-8732-2fed7425f3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b98304ef-af6d-4835-9de1-cb4374592000"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ca4cb8c-c1b4-43cd-a3f7-9221739dd9b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f9e0cc27-e186-4791-893a-d11f10669986}" ma:internalName="TaxCatchAll" ma:showField="CatchAllData" ma:web="dca4cb8c-c1b4-43cd-a3f7-9221739dd9b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28115ac-a432-4f9e-8732-2fed7425f3c7">
      <Terms xmlns="http://schemas.microsoft.com/office/infopath/2007/PartnerControls"/>
    </lcf76f155ced4ddcb4097134ff3c332f>
    <TaxCatchAll xmlns="dca4cb8c-c1b4-43cd-a3f7-9221739dd9bf" xsi:nil="true"/>
  </documentManagement>
</p:properties>
</file>

<file path=customXml/itemProps1.xml><?xml version="1.0" encoding="utf-8"?>
<ds:datastoreItem xmlns:ds="http://schemas.openxmlformats.org/officeDocument/2006/customXml" ds:itemID="{E4F74CD6-F677-4376-8D6C-6FBDE94C9C8D}">
  <ds:schemaRefs>
    <ds:schemaRef ds:uri="dca4cb8c-c1b4-43cd-a3f7-9221739dd9bf"/>
    <ds:schemaRef ds:uri="f28115ac-a432-4f9e-8732-2fed7425f3c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6F32205-F2F0-4BBB-BD9E-A51003B7303D}">
  <ds:schemaRefs>
    <ds:schemaRef ds:uri="http://schemas.microsoft.com/sharepoint/v3/contenttype/forms"/>
  </ds:schemaRefs>
</ds:datastoreItem>
</file>

<file path=customXml/itemProps3.xml><?xml version="1.0" encoding="utf-8"?>
<ds:datastoreItem xmlns:ds="http://schemas.openxmlformats.org/officeDocument/2006/customXml" ds:itemID="{1476053E-6E7F-4478-9C4F-A78BE11BC327}">
  <ds:schemaRefs>
    <ds:schemaRef ds:uri="dca4cb8c-c1b4-43cd-a3f7-9221739dd9bf"/>
    <ds:schemaRef ds:uri="f28115ac-a432-4f9e-8732-2fed7425f3c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14</TotalTime>
  <Words>4369</Words>
  <Application>Microsoft Office PowerPoint</Application>
  <PresentationFormat>On-screen Show (4:3)</PresentationFormat>
  <Paragraphs>430</Paragraphs>
  <Slides>33</Slides>
  <Notes>33</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Arial</vt:lpstr>
      <vt:lpstr>Arial,Sans-Serif</vt:lpstr>
      <vt:lpstr>Calibri</vt:lpstr>
      <vt:lpstr>Calibri Light</vt:lpstr>
      <vt:lpstr>Ideal Sans Book</vt:lpstr>
      <vt:lpstr>Ideal Sans Semibold</vt:lpstr>
      <vt:lpstr>Roboto</vt:lpstr>
      <vt:lpstr>Segoe UI</vt:lpstr>
      <vt:lpstr>Office Theme</vt:lpstr>
      <vt:lpstr>Getting Candid:  Practical Guidance for Framing the Conversation Around Youth Substance Use Prevention </vt:lpstr>
      <vt:lpstr>Logistics for Our Virtual Space</vt:lpstr>
      <vt:lpstr>PowerPoint Presentation</vt:lpstr>
      <vt:lpstr>Learning Objectives</vt:lpstr>
      <vt:lpstr>PowerPoint Presentation</vt:lpstr>
      <vt:lpstr>PowerPoint Presentation</vt:lpstr>
      <vt:lpstr>PowerPoint Presentation</vt:lpstr>
      <vt:lpstr>About Getting Candid</vt:lpstr>
      <vt:lpstr>National Assessment Data</vt:lpstr>
      <vt:lpstr>Key Finding: Youth vs. Provider Perceptions</vt:lpstr>
      <vt:lpstr>Key Finding: Resiliency and Optimism</vt:lpstr>
      <vt:lpstr>PowerPoint Presentation</vt:lpstr>
      <vt:lpstr>Key Finding: Top 4 Reasons Not To Use</vt:lpstr>
      <vt:lpstr>Your Role as a Youth-serving Provider</vt:lpstr>
      <vt:lpstr>Video: What Youth Want You to Know</vt:lpstr>
      <vt:lpstr>Inside the  Getting Candid Message Guide</vt:lpstr>
      <vt:lpstr>Communication Pathway</vt:lpstr>
      <vt:lpstr>Establish Trust</vt:lpstr>
      <vt:lpstr>Youth Ambassador Tips for Building Trust &amp; Rapport</vt:lpstr>
      <vt:lpstr>Gather Insights</vt:lpstr>
      <vt:lpstr>PowerPoint Presentation</vt:lpstr>
      <vt:lpstr>PowerPoint Presentation</vt:lpstr>
      <vt:lpstr>Communication Pathway</vt:lpstr>
      <vt:lpstr>“What Matters” Becomes the Framework</vt:lpstr>
      <vt:lpstr>Frame the Communication</vt:lpstr>
      <vt:lpstr>Make the Case</vt:lpstr>
      <vt:lpstr>Suggest Action</vt:lpstr>
      <vt:lpstr>Video: Navigating a Conversation</vt:lpstr>
      <vt:lpstr>Getting Candid Toolkit</vt:lpstr>
      <vt:lpstr>Youth-facing Content</vt:lpstr>
      <vt:lpstr>Content LGBTQ+ Affirming Care</vt:lpstr>
      <vt:lpstr>Additional Resource: Workshops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Wainwright</dc:creator>
  <cp:lastModifiedBy>Tawny Burgess</cp:lastModifiedBy>
  <cp:revision>17</cp:revision>
  <dcterms:created xsi:type="dcterms:W3CDTF">2021-03-18T16:38:40Z</dcterms:created>
  <dcterms:modified xsi:type="dcterms:W3CDTF">2023-10-09T14:05:50Z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0x01010050301722AA0EF04AB38A84A3B5EC30DC</vt:lpwstr>
  </property>
  <property fmtid="{D5CDD505-2E9C-101B-9397-08002B2CF9AE}" pid="3" name="MSIP_Label_7b94a7b8-f06c-4dfe-bdcc-9b548fd58c31_Enabled">
    <vt:lpwstr>true</vt:lpwstr>
  </property>
  <property fmtid="{D5CDD505-2E9C-101B-9397-08002B2CF9AE}" pid="4" name="MSIP_Label_7b94a7b8-f06c-4dfe-bdcc-9b548fd58c31_SetDate">
    <vt:lpwstr>2021-10-20T19:39:46Z</vt:lpwstr>
  </property>
  <property fmtid="{D5CDD505-2E9C-101B-9397-08002B2CF9AE}" pid="5" name="MSIP_Label_7b94a7b8-f06c-4dfe-bdcc-9b548fd58c31_Method">
    <vt:lpwstr>Privileged</vt:lpwstr>
  </property>
  <property fmtid="{D5CDD505-2E9C-101B-9397-08002B2CF9AE}" pid="6" name="MSIP_Label_7b94a7b8-f06c-4dfe-bdcc-9b548fd58c31_Name">
    <vt:lpwstr>7b94a7b8-f06c-4dfe-bdcc-9b548fd58c31</vt:lpwstr>
  </property>
  <property fmtid="{D5CDD505-2E9C-101B-9397-08002B2CF9AE}" pid="7" name="MSIP_Label_7b94a7b8-f06c-4dfe-bdcc-9b548fd58c31_SiteId">
    <vt:lpwstr>9ce70869-60db-44fd-abe8-d2767077fc8f</vt:lpwstr>
  </property>
  <property fmtid="{D5CDD505-2E9C-101B-9397-08002B2CF9AE}" pid="8" name="MSIP_Label_7b94a7b8-f06c-4dfe-bdcc-9b548fd58c31_ActionId">
    <vt:lpwstr>7f8b1a09-cc2d-4d3c-95f3-7ea40b5b9388</vt:lpwstr>
  </property>
  <property fmtid="{D5CDD505-2E9C-101B-9397-08002B2CF9AE}" pid="9" name="MSIP_Label_7b94a7b8-f06c-4dfe-bdcc-9b548fd58c31_ContentBits">
    <vt:lpwstr>0</vt:lpwstr>
  </property>
  <property fmtid="{D5CDD505-2E9C-101B-9397-08002B2CF9AE}" pid="10" name="MediaServiceImageTags">
    <vt:lpwstr/>
  </property>
</Properties>
</file>