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6"/>
  </p:notesMasterIdLst>
  <p:sldIdLst>
    <p:sldId id="256" r:id="rId5"/>
    <p:sldId id="257" r:id="rId6"/>
    <p:sldId id="327" r:id="rId7"/>
    <p:sldId id="258" r:id="rId8"/>
    <p:sldId id="283" r:id="rId9"/>
    <p:sldId id="4494" r:id="rId10"/>
    <p:sldId id="13094" r:id="rId11"/>
    <p:sldId id="2313" r:id="rId12"/>
    <p:sldId id="320" r:id="rId13"/>
    <p:sldId id="2312" r:id="rId14"/>
    <p:sldId id="2306" r:id="rId15"/>
    <p:sldId id="13110" r:id="rId16"/>
    <p:sldId id="13106" r:id="rId17"/>
    <p:sldId id="13107" r:id="rId18"/>
    <p:sldId id="13104" r:id="rId19"/>
    <p:sldId id="13112" r:id="rId20"/>
    <p:sldId id="13113" r:id="rId21"/>
    <p:sldId id="13114" r:id="rId22"/>
    <p:sldId id="13097" r:id="rId23"/>
    <p:sldId id="13108" r:id="rId24"/>
    <p:sldId id="13099" r:id="rId25"/>
    <p:sldId id="13101" r:id="rId26"/>
    <p:sldId id="13102" r:id="rId27"/>
    <p:sldId id="13095" r:id="rId28"/>
    <p:sldId id="266" r:id="rId29"/>
    <p:sldId id="13103" r:id="rId30"/>
    <p:sldId id="2315" r:id="rId31"/>
    <p:sldId id="2307" r:id="rId32"/>
    <p:sldId id="2308" r:id="rId33"/>
    <p:sldId id="2316" r:id="rId34"/>
    <p:sldId id="1309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6AAF922-48A1-0074-4A06-DD41C29B8CA2}" name="Blake, Mary (SAMHSA/CMHS)" initials="BM(" userId="S::Mary.Blake@SAMHSA.hhs.gov::452d7a46-af4e-4329-aee2-3d6576dcae28" providerId="AD"/>
  <p188:author id="{E728053E-6EEF-C65E-CEC9-04B714B40231}" name="Caroline Davidson" initials="CD" userId="S::CarolineD@thenationalcouncil.org::0ac03f15-eac5-475b-afe0-f706c7740276" providerId="AD"/>
  <p188:author id="{26EA215B-6E88-EF1A-054E-53D841DD6625}" name="Watterson, Michael (SAMHSA/CMHS)" initials="W(" userId="S::michael.watterson@samhsa.hhs.gov::6080aa66-6cb0-46a2-b40a-db84d721d3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3605F"/>
    <a:srgbClr val="FFFFFF"/>
    <a:srgbClr val="EA5E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B3F539-18B2-0A96-782E-C79240D17E68}" v="25" dt="2023-11-09T14:13:49.337"/>
    <p1510:client id="{326BD276-3E93-47BE-9B17-1BE7611E3F82}" v="23" vWet="25" dt="2023-11-09T14:31:50.480"/>
    <p1510:client id="{7E8FCF5C-799F-4EE6-934C-7FA758C481C4}" v="60" dt="2023-11-09T18:40:16.307"/>
    <p1510:client id="{C4DB6FAA-5899-49E1-B296-32AB0A28189A}" v="822" dt="2023-11-08T20:59:38.069"/>
    <p1510:client id="{EDC89948-70E6-4100-8388-97D8475A0D24}" v="2" vWet="3" dt="2023-11-09T15:15:38.7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D22B7-2109-4594-A5C7-0A698B0151DF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EC45A-5187-434F-8B43-CCAA0556C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6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r/BYNNVVQ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54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Caroline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DF5B8-25D5-45D2-950E-3FDD491C9F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73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Caroline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DF5B8-25D5-45D2-950E-3FDD491C9F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84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Caroline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98A12-8AEE-4F3F-B652-3F47B48C5B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81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Caroline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20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Caroline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01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Dunya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30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Neil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57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Neil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77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Neil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37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Neil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96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Sam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46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Neil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33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20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Will</a:t>
            </a:r>
          </a:p>
          <a:p>
            <a:endParaRPr lang="en-US" b="1"/>
          </a:p>
          <a:p>
            <a:r>
              <a:rPr lang="en-US"/>
              <a:t>Don’t forget to mention our resource to come!</a:t>
            </a:r>
          </a:p>
          <a:p>
            <a:endParaRPr lang="en-US"/>
          </a:p>
          <a:p>
            <a:r>
              <a:rPr lang="en-US"/>
              <a:t>Sam to put PSCOPE link in the chat - https://www.thenationalcouncil.org/resources/public-safety-cope/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Sam to put survey monkey eval. link in the chat - </a:t>
            </a:r>
            <a:r>
              <a:rPr lang="en-US" sz="1200">
                <a:ea typeface="+mn-lt"/>
                <a:cs typeface="+mn-lt"/>
                <a:hlinkClick r:id="rId3"/>
              </a:rPr>
              <a:t>https://www.surveymonkey.com/r/BYNNVVQ</a:t>
            </a:r>
            <a:r>
              <a:rPr lang="en-US" sz="1200">
                <a:ea typeface="+mn-lt"/>
                <a:cs typeface="+mn-lt"/>
              </a:rPr>
              <a:t> 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8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19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98A12-8AEE-4F3F-B652-3F47B48C5B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96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98A12-8AEE-4F3F-B652-3F47B48C5B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13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98A12-8AEE-4F3F-B652-3F47B48C5B3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868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98A12-8AEE-4F3F-B652-3F47B48C5B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75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E3A02-B353-4B2D-9C3E-E2EA108DB2B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20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Sam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01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Sam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73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Sam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C7A11-D624-4BAC-A7FF-3C3A8C1B93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24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Sam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91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Caroline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EC45A-5187-434F-8B43-CCAA0556CC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74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Caroline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DF5B8-25D5-45D2-950E-3FDD491C9F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32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Caroline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DF5B8-25D5-45D2-950E-3FDD491C9F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76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825D92-9776-C74E-83EF-1F8D0A6E5F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6773" y="365126"/>
            <a:ext cx="8090451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rgbClr val="EA5E29"/>
                </a:solidFill>
                <a:latin typeface="+mj-lt"/>
              </a:defRPr>
            </a:lvl1pPr>
          </a:lstStyle>
          <a:p>
            <a:r>
              <a:rPr lang="en-US"/>
              <a:t>Set Title Font Between 35-55pt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774" y="1825625"/>
            <a:ext cx="8090452" cy="419748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2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sz="2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sz="2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2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Set body text font between 18-22pt. If body text cannot fit within these ranges, push text to second slide or copy edits may be necessary.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5393" y="6557202"/>
            <a:ext cx="2268607" cy="300798"/>
          </a:xfrm>
        </p:spPr>
        <p:txBody>
          <a:bodyPr/>
          <a:lstStyle/>
          <a:p>
            <a:fld id="{0E5DFA69-656B-6C42-BCA9-A7EFA50B4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46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A892-5E35-FD45-8F99-4777B99612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FA69-656B-6C42-BCA9-A7EFA50B460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C62CBB-5E5C-7380-6B7F-053310ACB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9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A892-5E35-FD45-8F99-4777B99612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FA69-656B-6C42-BCA9-A7EFA50B46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BB448D-414A-3DEC-27EF-DD0FC78109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55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A892-5E35-FD45-8F99-4777B99612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FA69-656B-6C42-BCA9-A7EFA50B46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66B75C-18E0-EFC7-1910-379C01BF9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50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8FD6AE-95F9-2843-9670-091142A8C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7315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459991"/>
            <a:ext cx="7772400" cy="1685235"/>
          </a:xfrm>
        </p:spPr>
        <p:txBody>
          <a:bodyPr wrap="square" anchor="t" anchorCtr="0">
            <a:noAutofit/>
          </a:bodyPr>
          <a:lstStyle>
            <a:lvl1pPr algn="ctr">
              <a:defRPr sz="6000" b="0" i="0">
                <a:solidFill>
                  <a:srgbClr val="EA5E29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Set Title Slide Font Between 40-65pt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5237302"/>
            <a:ext cx="7772400" cy="124825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Set subtitle font between 24-35pt. If titles cannot fit within these ranges, copy edits may be necessary.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85560"/>
            <a:ext cx="2057400" cy="365125"/>
          </a:xfrm>
        </p:spPr>
        <p:txBody>
          <a:bodyPr/>
          <a:lstStyle/>
          <a:p>
            <a:fld id="{0E5DFA69-656B-6C42-BCA9-A7EFA50B4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0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825D92-9776-C74E-83EF-1F8D0A6E5F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6773" y="365126"/>
            <a:ext cx="8090451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rgbClr val="EA5E29"/>
                </a:solidFill>
                <a:latin typeface="+mj-lt"/>
              </a:defRPr>
            </a:lvl1pPr>
          </a:lstStyle>
          <a:p>
            <a:r>
              <a:rPr lang="en-US"/>
              <a:t>Set Title Font Between 35-55pt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774" y="1825625"/>
            <a:ext cx="8090452" cy="419748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2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sz="2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sz="2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2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Set body text font between 18-22pt. If body text cannot fit within these ranges, push text to second slide or copy edits may be necessary.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5393" y="6557202"/>
            <a:ext cx="2268607" cy="300798"/>
          </a:xfrm>
        </p:spPr>
        <p:txBody>
          <a:bodyPr/>
          <a:lstStyle/>
          <a:p>
            <a:fld id="{0E5DFA69-656B-6C42-BCA9-A7EFA50B4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4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A892-5E35-FD45-8F99-4777B99612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FA69-656B-6C42-BCA9-A7EFA50B460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438FA3-BB64-AB9A-00D6-7E7BC8A61F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8980"/>
          <a:stretch/>
        </p:blipFill>
        <p:spPr>
          <a:xfrm>
            <a:off x="0" y="7315"/>
            <a:ext cx="5041900" cy="5324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9DDE79-40B9-AEEC-C36F-1BD06D16F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020" r="2728"/>
          <a:stretch/>
        </p:blipFill>
        <p:spPr>
          <a:xfrm>
            <a:off x="7270750" y="0"/>
            <a:ext cx="1863726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1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A892-5E35-FD45-8F99-4777B99612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FA69-656B-6C42-BCA9-A7EFA50B460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FE5E7-9E41-7D6C-425F-ED23D915B7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4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A892-5E35-FD45-8F99-4777B99612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FA69-656B-6C42-BCA9-A7EFA50B460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DBC3FC-BB5B-D6B3-5C31-D47459BA31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01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A892-5E35-FD45-8F99-4777B99612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FA69-656B-6C42-BCA9-A7EFA50B460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AAA52-40F4-AE08-C8AA-8E7599D39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6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A892-5E35-FD45-8F99-4777B99612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FA69-656B-6C42-BCA9-A7EFA50B460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DB67AD-AEBE-FF8F-6D56-71E7C444A4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A892-5E35-FD45-8F99-4777B99612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FA69-656B-6C42-BCA9-A7EFA50B460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37DFE1-FF2D-BAEA-9597-76F92A00A8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3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5A892-5E35-FD45-8F99-4777B99612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DFA69-656B-6C42-BCA9-A7EFA50B4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8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77" r:id="rId3"/>
    <p:sldLayoutId id="2147483675" r:id="rId4"/>
    <p:sldLayoutId id="2147483664" r:id="rId5"/>
    <p:sldLayoutId id="2147483665" r:id="rId6"/>
    <p:sldLayoutId id="2147483666" r:id="rId7"/>
    <p:sldLayoutId id="2147483674" r:id="rId8"/>
    <p:sldLayoutId id="214748367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3605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3605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3605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3605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3605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mhsa.gov/sites/default/files/harm-reduction-framework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mport.cdn.thinkific.com/578523/videos/InTheWorks_HarmReductionOverview-230609-171113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r/BYNNVVQ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mhsa.gov/sites/default/files/harm-reduction-framework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WSloyer@thenationalcouncil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armreduction.org/about-us/principles-of-harm-reductio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2A280-50A7-1F44-BCC7-D6A7CF017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262" y="2590800"/>
            <a:ext cx="8181472" cy="252343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br>
              <a:rPr lang="en-US" sz="4200">
                <a:latin typeface="+mn-lt"/>
              </a:rPr>
            </a:br>
            <a:r>
              <a:rPr lang="en-US" sz="4200" i="1">
                <a:latin typeface="+mn-lt"/>
              </a:rPr>
              <a:t>The Power of Collaboration: </a:t>
            </a:r>
            <a:br>
              <a:rPr lang="en-US" sz="4200" i="1">
                <a:latin typeface="+mn-lt"/>
              </a:rPr>
            </a:br>
            <a:r>
              <a:rPr lang="en-US" sz="4200">
                <a:latin typeface="+mn-lt"/>
              </a:rPr>
              <a:t>Success Stories of Harm Reduction and Public Safety Partnerships to Prevent Overdose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AEBE2-D5F8-1F49-BCC8-9A9214915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8" y="5240470"/>
            <a:ext cx="7772399" cy="1248258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b="1">
              <a:latin typeface="+mn-lt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>
                <a:solidFill>
                  <a:srgbClr val="53605F"/>
                </a:solidFill>
                <a:latin typeface="+mn-lt"/>
                <a:cs typeface="Calibri Light" panose="020F0302020204030204" pitchFamily="34" charset="0"/>
              </a:rPr>
              <a:t>Thursday, November 9</a:t>
            </a:r>
            <a:r>
              <a:rPr lang="en-US" b="1" baseline="30000">
                <a:solidFill>
                  <a:srgbClr val="53605F"/>
                </a:solidFill>
                <a:latin typeface="+mn-lt"/>
                <a:cs typeface="Calibri Light" panose="020F0302020204030204" pitchFamily="34" charset="0"/>
              </a:rPr>
              <a:t>th</a:t>
            </a:r>
            <a:r>
              <a:rPr lang="en-US" b="1">
                <a:solidFill>
                  <a:srgbClr val="53605F"/>
                </a:solidFill>
                <a:latin typeface="+mn-lt"/>
                <a:cs typeface="Calibri Light" panose="020F0302020204030204" pitchFamily="34" charset="0"/>
              </a:rPr>
              <a:t>, 2023| 3:00 – 4:30 pm ET</a:t>
            </a:r>
          </a:p>
        </p:txBody>
      </p:sp>
    </p:spTree>
    <p:extLst>
      <p:ext uri="{BB962C8B-B14F-4D97-AF65-F5344CB8AC3E}">
        <p14:creationId xmlns:p14="http://schemas.microsoft.com/office/powerpoint/2010/main" val="1826615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9E00C-204E-1797-618E-21853FE7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55" y="246691"/>
            <a:ext cx="8090451" cy="1325563"/>
          </a:xfrm>
        </p:spPr>
        <p:txBody>
          <a:bodyPr/>
          <a:lstStyle/>
          <a:p>
            <a:r>
              <a:rPr lang="en-US"/>
              <a:t>Pillars of Harm Reduction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4BF89F-7833-CEB0-AA4A-45393E837A82}"/>
              </a:ext>
            </a:extLst>
          </p:cNvPr>
          <p:cNvSpPr txBox="1"/>
          <p:nvPr/>
        </p:nvSpPr>
        <p:spPr>
          <a:xfrm>
            <a:off x="423655" y="5250533"/>
            <a:ext cx="6801737" cy="791706"/>
          </a:xfrm>
          <a:prstGeom prst="round2Diag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en-US" sz="1350">
                <a:solidFill>
                  <a:schemeClr val="bg2">
                    <a:lumMod val="10000"/>
                  </a:schemeClr>
                </a:solidFill>
                <a:latin typeface="+mj-lt"/>
              </a:rPr>
              <a:t>Want to know more? Substance Abuse and Mental Health Services Administration. 2023. </a:t>
            </a:r>
            <a:r>
              <a:rPr lang="en-US" sz="1350" i="1">
                <a:solidFill>
                  <a:schemeClr val="bg2">
                    <a:lumMod val="10000"/>
                  </a:schemeClr>
                </a:solidFill>
                <a:latin typeface="+mj-lt"/>
              </a:rPr>
              <a:t>Harm Reduction Framework</a:t>
            </a:r>
            <a:r>
              <a:rPr lang="en-US" sz="1350">
                <a:solidFill>
                  <a:schemeClr val="bg2">
                    <a:lumMod val="10000"/>
                  </a:schemeClr>
                </a:solidFill>
                <a:latin typeface="+mj-lt"/>
              </a:rPr>
              <a:t>. </a:t>
            </a:r>
            <a:r>
              <a:rPr lang="en-US" sz="1350">
                <a:solidFill>
                  <a:schemeClr val="bg1">
                    <a:lumMod val="50000"/>
                  </a:schemeClr>
                </a:solidFill>
                <a:latin typeface="+mj-lt"/>
                <a:hlinkClick r:id="rId3"/>
              </a:rPr>
              <a:t>https://www.samhsa.gov/sites/default/files/harm-reduction-framework.pdf</a:t>
            </a:r>
            <a:r>
              <a:rPr lang="en-US" sz="135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BFC393-A819-99C7-7D32-A813D7C86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55" y="1722795"/>
            <a:ext cx="8357930" cy="3454091"/>
          </a:xfrm>
        </p:spPr>
        <p:txBody>
          <a:bodyPr>
            <a:noAutofit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sz="2100" b="1" i="1">
                <a:solidFill>
                  <a:schemeClr val="tx2">
                    <a:lumMod val="50000"/>
                  </a:schemeClr>
                </a:solidFill>
              </a:rPr>
              <a:t>Harm reduction…</a:t>
            </a:r>
          </a:p>
          <a:p>
            <a:pPr marL="342900" indent="-342900">
              <a:spcBef>
                <a:spcPts val="900"/>
              </a:spcBef>
              <a:buAutoNum type="arabicPeriod"/>
            </a:pPr>
            <a:r>
              <a:rPr lang="en-US" sz="1800">
                <a:solidFill>
                  <a:schemeClr val="tx2">
                    <a:lumMod val="50000"/>
                  </a:schemeClr>
                </a:solidFill>
              </a:rPr>
              <a:t>Is guided by </a:t>
            </a:r>
            <a:r>
              <a:rPr lang="en-US" sz="1800" b="1">
                <a:solidFill>
                  <a:schemeClr val="tx2">
                    <a:lumMod val="50000"/>
                  </a:schemeClr>
                </a:solidFill>
              </a:rPr>
              <a:t>people who use drugs (PWUD) </a:t>
            </a:r>
            <a:r>
              <a:rPr lang="en-US" sz="1800">
                <a:solidFill>
                  <a:schemeClr val="tx2">
                    <a:lumMod val="50000"/>
                  </a:schemeClr>
                </a:solidFill>
              </a:rPr>
              <a:t>and with </a:t>
            </a:r>
            <a:r>
              <a:rPr lang="en-US" sz="1800" b="1">
                <a:solidFill>
                  <a:schemeClr val="tx2">
                    <a:lumMod val="50000"/>
                  </a:schemeClr>
                </a:solidFill>
              </a:rPr>
              <a:t>lived experience </a:t>
            </a:r>
            <a:r>
              <a:rPr lang="en-US" sz="1800">
                <a:solidFill>
                  <a:schemeClr val="tx2">
                    <a:lumMod val="50000"/>
                  </a:schemeClr>
                </a:solidFill>
              </a:rPr>
              <a:t>of drug use</a:t>
            </a:r>
          </a:p>
          <a:p>
            <a:pPr marL="342900" indent="-342900">
              <a:spcBef>
                <a:spcPts val="900"/>
              </a:spcBef>
              <a:buAutoNum type="arabicPeriod"/>
            </a:pPr>
            <a:r>
              <a:rPr lang="en-US" sz="1800">
                <a:solidFill>
                  <a:schemeClr val="tx2">
                    <a:lumMod val="50000"/>
                  </a:schemeClr>
                </a:solidFill>
              </a:rPr>
              <a:t>Embraces the </a:t>
            </a:r>
            <a:r>
              <a:rPr lang="en-US" sz="1800" b="1">
                <a:solidFill>
                  <a:schemeClr val="tx2">
                    <a:lumMod val="50000"/>
                  </a:schemeClr>
                </a:solidFill>
              </a:rPr>
              <a:t>inherent value of people</a:t>
            </a:r>
          </a:p>
          <a:p>
            <a:pPr marL="342900" indent="-342900">
              <a:spcBef>
                <a:spcPts val="900"/>
              </a:spcBef>
              <a:buAutoNum type="arabicPeriod"/>
            </a:pPr>
            <a:r>
              <a:rPr lang="en-US" sz="1800">
                <a:solidFill>
                  <a:schemeClr val="tx2">
                    <a:lumMod val="50000"/>
                  </a:schemeClr>
                </a:solidFill>
              </a:rPr>
              <a:t>Commits to </a:t>
            </a:r>
            <a:r>
              <a:rPr lang="en-US" sz="1800" b="1">
                <a:solidFill>
                  <a:schemeClr val="tx2">
                    <a:lumMod val="50000"/>
                  </a:schemeClr>
                </a:solidFill>
              </a:rPr>
              <a:t>deep community engagement </a:t>
            </a:r>
            <a:r>
              <a:rPr lang="en-US" sz="1800">
                <a:solidFill>
                  <a:schemeClr val="tx2">
                    <a:lumMod val="50000"/>
                  </a:schemeClr>
                </a:solidFill>
              </a:rPr>
              <a:t>and community building</a:t>
            </a:r>
          </a:p>
          <a:p>
            <a:pPr marL="342900" indent="-342900">
              <a:spcBef>
                <a:spcPts val="900"/>
              </a:spcBef>
              <a:buAutoNum type="arabicPeriod"/>
            </a:pPr>
            <a:r>
              <a:rPr lang="en-US" sz="1800">
                <a:solidFill>
                  <a:schemeClr val="tx2">
                    <a:lumMod val="50000"/>
                  </a:schemeClr>
                </a:solidFill>
              </a:rPr>
              <a:t>Promotes </a:t>
            </a:r>
            <a:r>
              <a:rPr lang="en-US" sz="1800" b="1">
                <a:solidFill>
                  <a:schemeClr val="tx2">
                    <a:lumMod val="50000"/>
                  </a:schemeClr>
                </a:solidFill>
              </a:rPr>
              <a:t>equity</a:t>
            </a:r>
            <a:r>
              <a:rPr lang="en-US" sz="180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800" b="1">
                <a:solidFill>
                  <a:schemeClr val="tx2">
                    <a:lumMod val="50000"/>
                  </a:schemeClr>
                </a:solidFill>
              </a:rPr>
              <a:t>rights</a:t>
            </a:r>
            <a:r>
              <a:rPr lang="en-US" sz="1800">
                <a:solidFill>
                  <a:schemeClr val="tx2">
                    <a:lumMod val="50000"/>
                  </a:schemeClr>
                </a:solidFill>
              </a:rPr>
              <a:t>, and </a:t>
            </a:r>
            <a:r>
              <a:rPr lang="en-US" sz="1800" b="1">
                <a:solidFill>
                  <a:schemeClr val="tx2">
                    <a:lumMod val="50000"/>
                  </a:schemeClr>
                </a:solidFill>
              </a:rPr>
              <a:t>reparative social justice</a:t>
            </a:r>
          </a:p>
          <a:p>
            <a:pPr marL="342900" indent="-342900">
              <a:spcBef>
                <a:spcPts val="900"/>
              </a:spcBef>
              <a:buAutoNum type="arabicPeriod"/>
            </a:pPr>
            <a:r>
              <a:rPr lang="en-US" sz="1800">
                <a:solidFill>
                  <a:schemeClr val="tx2">
                    <a:lumMod val="50000"/>
                  </a:schemeClr>
                </a:solidFill>
              </a:rPr>
              <a:t>Offers </a:t>
            </a:r>
            <a:r>
              <a:rPr lang="en-US" sz="1800" b="1">
                <a:solidFill>
                  <a:schemeClr val="tx2">
                    <a:lumMod val="50000"/>
                  </a:schemeClr>
                </a:solidFill>
              </a:rPr>
              <a:t>lowest barrier access </a:t>
            </a:r>
            <a:r>
              <a:rPr lang="en-US" sz="1800">
                <a:solidFill>
                  <a:schemeClr val="tx2">
                    <a:lumMod val="50000"/>
                  </a:schemeClr>
                </a:solidFill>
              </a:rPr>
              <a:t>and </a:t>
            </a:r>
            <a:r>
              <a:rPr lang="en-US" sz="1800" b="1">
                <a:solidFill>
                  <a:schemeClr val="tx2">
                    <a:lumMod val="50000"/>
                  </a:schemeClr>
                </a:solidFill>
              </a:rPr>
              <a:t>non-coercive support</a:t>
            </a:r>
          </a:p>
          <a:p>
            <a:pPr marL="342900" indent="-342900">
              <a:spcBef>
                <a:spcPts val="900"/>
              </a:spcBef>
              <a:buAutoNum type="arabicPeriod"/>
            </a:pPr>
            <a:r>
              <a:rPr lang="en-US" sz="1800">
                <a:solidFill>
                  <a:schemeClr val="tx2">
                    <a:lumMod val="50000"/>
                  </a:schemeClr>
                </a:solidFill>
              </a:rPr>
              <a:t>Focuses on </a:t>
            </a:r>
            <a:r>
              <a:rPr lang="en-US" sz="1800" b="1">
                <a:solidFill>
                  <a:schemeClr val="tx2">
                    <a:lumMod val="50000"/>
                  </a:schemeClr>
                </a:solidFill>
              </a:rPr>
              <a:t>any positive change</a:t>
            </a:r>
            <a:r>
              <a:rPr lang="en-US" sz="1800">
                <a:solidFill>
                  <a:schemeClr val="tx2">
                    <a:lumMod val="50000"/>
                  </a:schemeClr>
                </a:solidFill>
              </a:rPr>
              <a:t>, as defined by the person</a:t>
            </a:r>
          </a:p>
        </p:txBody>
      </p:sp>
    </p:spTree>
    <p:extLst>
      <p:ext uri="{BB962C8B-B14F-4D97-AF65-F5344CB8AC3E}">
        <p14:creationId xmlns:p14="http://schemas.microsoft.com/office/powerpoint/2010/main" val="3878189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D593B0E-14F4-D31A-74B1-F0C2853D1373}"/>
              </a:ext>
            </a:extLst>
          </p:cNvPr>
          <p:cNvSpPr/>
          <p:nvPr/>
        </p:nvSpPr>
        <p:spPr>
          <a:xfrm>
            <a:off x="429484" y="1884562"/>
            <a:ext cx="3109987" cy="3338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62BD87-F7D8-0B67-1173-9667E76BA1ED}"/>
              </a:ext>
            </a:extLst>
          </p:cNvPr>
          <p:cNvSpPr txBox="1"/>
          <p:nvPr/>
        </p:nvSpPr>
        <p:spPr>
          <a:xfrm>
            <a:off x="6386440" y="3243567"/>
            <a:ext cx="2678235" cy="50776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>
              <a:spcAft>
                <a:spcPts val="45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+mj-lt"/>
              </a:rPr>
              <a:t>naloxone distribution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AD5BB-BF83-6426-A775-E1441DD42D08}"/>
              </a:ext>
            </a:extLst>
          </p:cNvPr>
          <p:cNvSpPr txBox="1"/>
          <p:nvPr/>
        </p:nvSpPr>
        <p:spPr>
          <a:xfrm>
            <a:off x="1674640" y="2504570"/>
            <a:ext cx="2678235" cy="499467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>
              <a:spcAft>
                <a:spcPts val="45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+mj-lt"/>
              </a:rPr>
              <a:t>housing-first programs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5D3C4D-7836-1B65-0776-CE8D6AE02F72}"/>
              </a:ext>
            </a:extLst>
          </p:cNvPr>
          <p:cNvSpPr txBox="1"/>
          <p:nvPr/>
        </p:nvSpPr>
        <p:spPr>
          <a:xfrm>
            <a:off x="327528" y="3076421"/>
            <a:ext cx="2296586" cy="498317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>
              <a:spcAft>
                <a:spcPts val="45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+mj-lt"/>
              </a:rPr>
              <a:t>fentanyl test strips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806437-6EC5-4AB1-38C9-ACB8BE9A90EC}"/>
              </a:ext>
            </a:extLst>
          </p:cNvPr>
          <p:cNvSpPr txBox="1"/>
          <p:nvPr/>
        </p:nvSpPr>
        <p:spPr>
          <a:xfrm>
            <a:off x="4572000" y="4282799"/>
            <a:ext cx="2184364" cy="722750"/>
          </a:xfrm>
          <a:prstGeom prst="rect">
            <a:avLst/>
          </a:prstGeom>
          <a:noFill/>
        </p:spPr>
        <p:txBody>
          <a:bodyPr wrap="square" rtlCol="0" anchor="t">
            <a:normAutofit lnSpcReduction="10000"/>
          </a:bodyPr>
          <a:lstStyle/>
          <a:p>
            <a:pPr>
              <a:spcAft>
                <a:spcPts val="45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+mj-lt"/>
              </a:rPr>
              <a:t>methadone and buprenorphine*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6CD1C1-3551-982C-60AF-0299F1536968}"/>
              </a:ext>
            </a:extLst>
          </p:cNvPr>
          <p:cNvSpPr txBox="1"/>
          <p:nvPr/>
        </p:nvSpPr>
        <p:spPr>
          <a:xfrm>
            <a:off x="5930325" y="2240033"/>
            <a:ext cx="2143311" cy="764004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>
              <a:spcAft>
                <a:spcPts val="45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+mj-lt"/>
              </a:rPr>
              <a:t>syringe exchange/ distribution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F449D2-FE0E-79C6-1AC6-DE6C3ED9CFC0}"/>
              </a:ext>
            </a:extLst>
          </p:cNvPr>
          <p:cNvSpPr txBox="1"/>
          <p:nvPr/>
        </p:nvSpPr>
        <p:spPr>
          <a:xfrm>
            <a:off x="4433973" y="3775039"/>
            <a:ext cx="2992705" cy="382002"/>
          </a:xfrm>
          <a:prstGeom prst="rect">
            <a:avLst/>
          </a:prstGeom>
          <a:noFill/>
        </p:spPr>
        <p:txBody>
          <a:bodyPr wrap="square" rtlCol="0" anchor="t">
            <a:normAutofit lnSpcReduction="10000"/>
          </a:bodyPr>
          <a:lstStyle/>
          <a:p>
            <a:pPr>
              <a:spcAft>
                <a:spcPts val="45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+mj-lt"/>
              </a:rPr>
              <a:t>safe consumption spaces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95A751-8E44-6F51-FD19-B78F3DC59B32}"/>
              </a:ext>
            </a:extLst>
          </p:cNvPr>
          <p:cNvSpPr txBox="1"/>
          <p:nvPr/>
        </p:nvSpPr>
        <p:spPr>
          <a:xfrm>
            <a:off x="422272" y="1887015"/>
            <a:ext cx="3148049" cy="507760"/>
          </a:xfrm>
          <a:prstGeom prst="rect">
            <a:avLst/>
          </a:prstGeom>
          <a:noFill/>
        </p:spPr>
        <p:txBody>
          <a:bodyPr wrap="square" rtlCol="0" anchor="t">
            <a:normAutofit fontScale="77500" lnSpcReduction="20000"/>
          </a:bodyPr>
          <a:lstStyle/>
          <a:p>
            <a:pPr>
              <a:spcAft>
                <a:spcPts val="45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+mj-lt"/>
              </a:rPr>
              <a:t>bridge programs (low barrier linkage to treatment and/or medication)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5956D0-A0C3-00E8-7BFF-A09FAAEB47C7}"/>
              </a:ext>
            </a:extLst>
          </p:cNvPr>
          <p:cNvSpPr txBox="1"/>
          <p:nvPr/>
        </p:nvSpPr>
        <p:spPr>
          <a:xfrm>
            <a:off x="4512349" y="1711510"/>
            <a:ext cx="1894805" cy="507760"/>
          </a:xfrm>
          <a:prstGeom prst="rect">
            <a:avLst/>
          </a:prstGeom>
          <a:noFill/>
        </p:spPr>
        <p:txBody>
          <a:bodyPr wrap="square" rtlCol="0" anchor="t">
            <a:normAutofit fontScale="77500" lnSpcReduction="20000"/>
          </a:bodyPr>
          <a:lstStyle/>
          <a:p>
            <a:pPr>
              <a:spcAft>
                <a:spcPts val="45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+mj-lt"/>
              </a:rPr>
              <a:t>peer support programs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FF0E92-82F2-9B99-A361-241DEF850595}"/>
              </a:ext>
            </a:extLst>
          </p:cNvPr>
          <p:cNvSpPr txBox="1"/>
          <p:nvPr/>
        </p:nvSpPr>
        <p:spPr>
          <a:xfrm>
            <a:off x="6468855" y="1686890"/>
            <a:ext cx="2513407" cy="507760"/>
          </a:xfrm>
          <a:prstGeom prst="rect">
            <a:avLst/>
          </a:prstGeom>
          <a:noFill/>
        </p:spPr>
        <p:txBody>
          <a:bodyPr wrap="square" rtlCol="0" anchor="t">
            <a:normAutofit fontScale="92500"/>
          </a:bodyPr>
          <a:lstStyle/>
          <a:p>
            <a:pPr>
              <a:spcAft>
                <a:spcPts val="45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+mj-lt"/>
              </a:rPr>
              <a:t>risk reduction education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2D9C38-3A81-A536-652F-707CCBECEB7C}"/>
              </a:ext>
            </a:extLst>
          </p:cNvPr>
          <p:cNvSpPr txBox="1"/>
          <p:nvPr/>
        </p:nvSpPr>
        <p:spPr>
          <a:xfrm>
            <a:off x="6838950" y="4157041"/>
            <a:ext cx="2143311" cy="507760"/>
          </a:xfrm>
          <a:prstGeom prst="rect">
            <a:avLst/>
          </a:prstGeom>
          <a:noFill/>
        </p:spPr>
        <p:txBody>
          <a:bodyPr wrap="square" rtlCol="0" anchor="t">
            <a:normAutofit fontScale="92500"/>
          </a:bodyPr>
          <a:lstStyle/>
          <a:p>
            <a:pPr>
              <a:spcAft>
                <a:spcPts val="45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+mj-lt"/>
              </a:rPr>
              <a:t>navigation services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C6CDC6-CE50-794E-1380-04A07C79E628}"/>
              </a:ext>
            </a:extLst>
          </p:cNvPr>
          <p:cNvSpPr txBox="1"/>
          <p:nvPr/>
        </p:nvSpPr>
        <p:spPr>
          <a:xfrm>
            <a:off x="4005342" y="3045998"/>
            <a:ext cx="2184364" cy="507760"/>
          </a:xfrm>
          <a:prstGeom prst="rect">
            <a:avLst/>
          </a:prstGeom>
          <a:noFill/>
        </p:spPr>
        <p:txBody>
          <a:bodyPr wrap="square" rtlCol="0" anchor="t">
            <a:normAutofit fontScale="77500" lnSpcReduction="20000"/>
          </a:bodyPr>
          <a:lstStyle/>
          <a:p>
            <a:pPr>
              <a:spcAft>
                <a:spcPts val="45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+mj-lt"/>
              </a:rPr>
              <a:t>non-punitive approach to return to use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DEDD6A-B136-BC37-730E-D9E135076E95}"/>
              </a:ext>
            </a:extLst>
          </p:cNvPr>
          <p:cNvSpPr txBox="1"/>
          <p:nvPr/>
        </p:nvSpPr>
        <p:spPr>
          <a:xfrm>
            <a:off x="7500871" y="2863281"/>
            <a:ext cx="1618379" cy="382002"/>
          </a:xfrm>
          <a:prstGeom prst="rect">
            <a:avLst/>
          </a:prstGeom>
          <a:noFill/>
        </p:spPr>
        <p:txBody>
          <a:bodyPr wrap="square" rtlCol="0" anchor="t">
            <a:normAutofit lnSpcReduction="10000"/>
          </a:bodyPr>
          <a:lstStyle/>
          <a:p>
            <a:pPr>
              <a:spcAft>
                <a:spcPts val="45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+mj-lt"/>
              </a:rPr>
              <a:t>wound care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1D335-C637-215B-03F2-FD328E0E749D}"/>
              </a:ext>
            </a:extLst>
          </p:cNvPr>
          <p:cNvSpPr txBox="1"/>
          <p:nvPr/>
        </p:nvSpPr>
        <p:spPr>
          <a:xfrm>
            <a:off x="4343585" y="5301766"/>
            <a:ext cx="3127916" cy="5077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rmAutofit fontScale="70000" lnSpcReduction="20000"/>
          </a:bodyPr>
          <a:lstStyle/>
          <a:p>
            <a:pPr>
              <a:spcAft>
                <a:spcPts val="45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+mj-lt"/>
              </a:rPr>
              <a:t>testing and prevention for infectious disease (such as HIV and viral hepatitis)</a:t>
            </a:r>
          </a:p>
        </p:txBody>
      </p:sp>
      <p:pic>
        <p:nvPicPr>
          <p:cNvPr id="21" name="Picture 20" descr="A cartoon of two people holding a paper&#10;&#10;Description automatically generated">
            <a:extLst>
              <a:ext uri="{FF2B5EF4-FFF2-40B4-BE49-F238E27FC236}">
                <a16:creationId xmlns:a16="http://schemas.microsoft.com/office/drawing/2014/main" id="{DCBE8975-38E3-DD3E-D901-425EA3101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44" y="3595719"/>
            <a:ext cx="4014227" cy="2394404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DE96988D-7107-09FA-F5AE-551F8AA5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39" y="122576"/>
            <a:ext cx="8820522" cy="1438556"/>
          </a:xfrm>
        </p:spPr>
        <p:txBody>
          <a:bodyPr/>
          <a:lstStyle/>
          <a:p>
            <a:r>
              <a:rPr lang="en-US" sz="4000"/>
              <a:t>Examples of harm reduction practices include…</a:t>
            </a:r>
          </a:p>
        </p:txBody>
      </p:sp>
    </p:spTree>
    <p:extLst>
      <p:ext uri="{BB962C8B-B14F-4D97-AF65-F5344CB8AC3E}">
        <p14:creationId xmlns:p14="http://schemas.microsoft.com/office/powerpoint/2010/main" val="1595599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8301C4-3D44-6CB5-A3B5-5A64EF5D2233}"/>
              </a:ext>
            </a:extLst>
          </p:cNvPr>
          <p:cNvSpPr/>
          <p:nvPr/>
        </p:nvSpPr>
        <p:spPr>
          <a:xfrm>
            <a:off x="254000" y="2667000"/>
            <a:ext cx="8890000" cy="419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2554E7-F693-AAF0-1072-46201110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Ultimately…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E50E-DD68-C5B9-3FC4-3371399BB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82" y="1694092"/>
            <a:ext cx="8578831" cy="3773940"/>
          </a:xfrm>
        </p:spPr>
        <p:txBody>
          <a:bodyPr anchor="ctr"/>
          <a:lstStyle/>
          <a:p>
            <a:pPr marL="85725" indent="0" algn="ctr">
              <a:buNone/>
            </a:pPr>
            <a:r>
              <a:rPr lang="en-US" sz="2800" b="1" i="1">
                <a:solidFill>
                  <a:schemeClr val="tx2">
                    <a:lumMod val="50000"/>
                  </a:schemeClr>
                </a:solidFill>
                <a:ea typeface="+mn-ea"/>
                <a:cs typeface="Calibri Light" panose="020F0302020204030204" pitchFamily="34" charset="0"/>
              </a:rPr>
              <a:t>Harm reduction can encompass many different pieces.</a:t>
            </a:r>
          </a:p>
          <a:p>
            <a:pPr marL="85725" indent="0" algn="ctr">
              <a:buNone/>
            </a:pPr>
            <a:br>
              <a:rPr lang="en-US" sz="2800" b="1" i="1">
                <a:solidFill>
                  <a:schemeClr val="tx2">
                    <a:lumMod val="50000"/>
                  </a:schemeClr>
                </a:solidFill>
                <a:ea typeface="+mn-ea"/>
                <a:cs typeface="Calibri Light" panose="020F0302020204030204" pitchFamily="34" charset="0"/>
              </a:rPr>
            </a:br>
            <a:r>
              <a:rPr lang="en-US" sz="2800" b="1" i="1">
                <a:solidFill>
                  <a:schemeClr val="tx2">
                    <a:lumMod val="50000"/>
                  </a:schemeClr>
                </a:solidFill>
                <a:ea typeface="+mn-ea"/>
                <a:cs typeface="Calibri Light" panose="020F0302020204030204" pitchFamily="34" charset="0"/>
              </a:rPr>
              <a:t>These grant projects were focused specifically on </a:t>
            </a:r>
            <a:r>
              <a:rPr lang="en-US" sz="2800" b="1" i="1" u="sng">
                <a:solidFill>
                  <a:schemeClr val="tx2">
                    <a:lumMod val="50000"/>
                  </a:schemeClr>
                </a:solidFill>
                <a:ea typeface="+mn-ea"/>
                <a:cs typeface="Calibri Light" panose="020F0302020204030204" pitchFamily="34" charset="0"/>
              </a:rPr>
              <a:t>overdose prevention </a:t>
            </a:r>
            <a:r>
              <a:rPr lang="en-US" sz="2800" b="1" i="1">
                <a:solidFill>
                  <a:schemeClr val="tx2">
                    <a:lumMod val="50000"/>
                  </a:schemeClr>
                </a:solidFill>
                <a:ea typeface="+mn-ea"/>
                <a:cs typeface="Calibri Light" panose="020F0302020204030204" pitchFamily="34" charset="0"/>
              </a:rPr>
              <a:t>and </a:t>
            </a:r>
            <a:r>
              <a:rPr lang="en-US" sz="2800" b="1" i="1" u="sng">
                <a:solidFill>
                  <a:schemeClr val="tx2">
                    <a:lumMod val="50000"/>
                  </a:schemeClr>
                </a:solidFill>
                <a:ea typeface="+mn-ea"/>
                <a:cs typeface="Calibri Light" panose="020F0302020204030204" pitchFamily="34" charset="0"/>
              </a:rPr>
              <a:t>risk reduction related to substance use</a:t>
            </a:r>
            <a:r>
              <a:rPr lang="en-US" sz="2800" b="1" i="1">
                <a:solidFill>
                  <a:schemeClr val="tx2">
                    <a:lumMod val="50000"/>
                  </a:schemeClr>
                </a:solidFill>
                <a:ea typeface="+mn-ea"/>
                <a:cs typeface="Calibri Light" panose="020F0302020204030204" pitchFamily="34" charset="0"/>
              </a:rPr>
              <a:t>, which will largely be the focus of this presentation.</a:t>
            </a:r>
            <a:endParaRPr lang="en-US" sz="2800" b="1" i="1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3675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B647C-A85F-80C2-5F2F-4F9ECA5A3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19" y="1804989"/>
            <a:ext cx="8524757" cy="3046411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E48166AD-9B27-97B0-5753-CED9CECA47F7}"/>
              </a:ext>
            </a:extLst>
          </p:cNvPr>
          <p:cNvSpPr txBox="1">
            <a:spLocks/>
          </p:cNvSpPr>
          <p:nvPr/>
        </p:nvSpPr>
        <p:spPr>
          <a:xfrm>
            <a:off x="309619" y="250826"/>
            <a:ext cx="80904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rgbClr val="EA5E2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Harm Reduction (Mini) History</a:t>
            </a:r>
            <a:br>
              <a:rPr lang="en-US"/>
            </a:br>
            <a:r>
              <a:rPr lang="en-US" sz="2400">
                <a:solidFill>
                  <a:srgbClr val="53605F"/>
                </a:solidFill>
              </a:rPr>
              <a:t>From </a:t>
            </a:r>
            <a:r>
              <a:rPr lang="en-US" sz="2400">
                <a:solidFill>
                  <a:srgbClr val="53605F"/>
                </a:solidFill>
                <a:hlinkClick r:id="rId4"/>
              </a:rPr>
              <a:t>In the Works</a:t>
            </a:r>
            <a:endParaRPr lang="en-US">
              <a:solidFill>
                <a:srgbClr val="5360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74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E48166AD-9B27-97B0-5753-CED9CECA47F7}"/>
              </a:ext>
            </a:extLst>
          </p:cNvPr>
          <p:cNvSpPr txBox="1">
            <a:spLocks/>
          </p:cNvSpPr>
          <p:nvPr/>
        </p:nvSpPr>
        <p:spPr>
          <a:xfrm>
            <a:off x="309619" y="250826"/>
            <a:ext cx="80904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rgbClr val="EA5E2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Areas of Tension Between Harm Reduction and Public Safety</a:t>
            </a:r>
            <a:endParaRPr lang="en-US">
              <a:solidFill>
                <a:srgbClr val="53605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A11B8-B6E1-9F94-F011-C4653DF4466F}"/>
              </a:ext>
            </a:extLst>
          </p:cNvPr>
          <p:cNvSpPr txBox="1"/>
          <p:nvPr/>
        </p:nvSpPr>
        <p:spPr>
          <a:xfrm>
            <a:off x="294509" y="1738311"/>
            <a:ext cx="8554981" cy="4955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53605F"/>
                </a:solidFill>
              </a:rPr>
              <a:t>Collective stigma may lead to public viewing substance use or substance use disorder as an issue that should be tackled by public safety (rather than a systemic need)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53605F"/>
                </a:solidFill>
              </a:rPr>
              <a:t>Harm reduction services that help people who use drugs (PWUD) may be illegal or not completely legal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53605F"/>
                </a:solidFill>
              </a:rPr>
              <a:t>Public safety are generally available 24 hours a day, and may therefore be a measure of last resort to address social challenges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53605F"/>
                </a:solidFill>
              </a:rPr>
              <a:t>Policies have historically penalized PWUD, so interactions with public safety may be colored by this historic pattern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53605F"/>
                </a:solidFill>
              </a:rPr>
              <a:t>PWUD may have had previous negative experiences with public safety, which could contribute to their or their peers’ tensions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53605F"/>
                </a:solidFill>
              </a:rPr>
              <a:t>Public safety may be frustrated with what they see as “revolving door” – PWUD who deal with consequences of substance use and then choose to use again</a:t>
            </a:r>
          </a:p>
          <a:p>
            <a:endParaRPr lang="en-US" sz="1900">
              <a:solidFill>
                <a:srgbClr val="5360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69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F621EB-377B-4423-8FFE-7EE7BC24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362200"/>
            <a:ext cx="8291512" cy="2200276"/>
          </a:xfrm>
        </p:spPr>
        <p:txBody>
          <a:bodyPr>
            <a:normAutofit fontScale="90000"/>
          </a:bodyPr>
          <a:lstStyle/>
          <a:p>
            <a:r>
              <a:rPr lang="en-US" sz="5400"/>
              <a:t>Comeback Quick Response Team (QRT)</a:t>
            </a:r>
            <a:br>
              <a:rPr lang="en-US" sz="4800"/>
            </a:br>
            <a:br>
              <a:rPr lang="en-US" sz="2700"/>
            </a:br>
            <a:r>
              <a:rPr lang="en-US" sz="3600"/>
              <a:t>Families Against Narcotics (FAN)</a:t>
            </a:r>
            <a:endParaRPr lang="en-US" sz="20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77C7FB-7F26-43EB-E970-3A452E1E5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787900"/>
            <a:ext cx="7886700" cy="13017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solidFill>
                  <a:srgbClr val="000000"/>
                </a:solidFill>
                <a:latin typeface="+mj-lt"/>
              </a:rPr>
              <a:t>Dunya Barash</a:t>
            </a:r>
            <a:br>
              <a:rPr lang="sv-SE">
                <a:latin typeface="+mj-lt"/>
              </a:rPr>
            </a:br>
            <a:r>
              <a:rPr lang="sv-SE">
                <a:solidFill>
                  <a:srgbClr val="000000"/>
                </a:solidFill>
                <a:latin typeface="+mj-lt"/>
              </a:rPr>
              <a:t>Judge Linda Davis</a:t>
            </a:r>
            <a:br>
              <a:rPr lang="sv-SE">
                <a:solidFill>
                  <a:srgbClr val="000000"/>
                </a:solidFill>
                <a:latin typeface="+mj-lt"/>
              </a:rPr>
            </a:br>
            <a:r>
              <a:rPr lang="en-US">
                <a:solidFill>
                  <a:srgbClr val="000000"/>
                </a:solidFill>
                <a:latin typeface="+mj-lt"/>
                <a:cs typeface="Calibri Light"/>
              </a:rPr>
              <a:t>Deputy Chief of Police Jeffrey </a:t>
            </a:r>
            <a:r>
              <a:rPr lang="en-US" err="1">
                <a:solidFill>
                  <a:srgbClr val="000000"/>
                </a:solidFill>
                <a:latin typeface="+mj-lt"/>
                <a:cs typeface="Calibri Light"/>
              </a:rPr>
              <a:t>Filzek</a:t>
            </a:r>
            <a:endParaRPr lang="sv-SE">
              <a:solidFill>
                <a:srgbClr val="000000"/>
              </a:solidFill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883631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5009B6-E080-E191-EC0C-1BAD541AF0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 r="13822"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429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3679ED3-9744-EFF1-A67B-1330FF7BE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365" y="818470"/>
            <a:ext cx="7413172" cy="416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030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7E83F0B-BD90-5B9D-5758-001A6973C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378" y="940934"/>
            <a:ext cx="7330621" cy="412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580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07B5C-0FF5-4A54-BFC1-B3EC551E7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824" y="263250"/>
            <a:ext cx="2680704" cy="21842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4F621EB-377B-4423-8FFE-7EE7BC24E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977036"/>
            <a:ext cx="7772400" cy="2184277"/>
          </a:xfrm>
        </p:spPr>
        <p:txBody>
          <a:bodyPr/>
          <a:lstStyle/>
          <a:p>
            <a:r>
              <a:rPr lang="en-US" sz="4400"/>
              <a:t>Arrest and Jail Alternatives (AJA)</a:t>
            </a:r>
            <a:br>
              <a:rPr lang="en-US" sz="4400"/>
            </a:br>
            <a:r>
              <a:rPr lang="en-US" sz="3200"/>
              <a:t>Catholic Community Services of Western Washington</a:t>
            </a:r>
            <a:br>
              <a:rPr lang="en-US" sz="3200"/>
            </a:br>
            <a:br>
              <a:rPr lang="en-US" sz="1600"/>
            </a:br>
            <a:r>
              <a:rPr lang="en-US" sz="2800">
                <a:solidFill>
                  <a:srgbClr val="000000"/>
                </a:solidFill>
              </a:rPr>
              <a:t>Neil Calmjoy, LICSW</a:t>
            </a:r>
            <a:br>
              <a:rPr lang="en-US" sz="2800">
                <a:solidFill>
                  <a:srgbClr val="000000"/>
                </a:solidFill>
              </a:rPr>
            </a:br>
            <a:r>
              <a:rPr lang="en-US" sz="2800">
                <a:solidFill>
                  <a:srgbClr val="000000"/>
                </a:solidFill>
              </a:rPr>
              <a:t>Carolina Hershey, CPC</a:t>
            </a:r>
            <a:endParaRPr lang="en-US" sz="12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71451-F85D-4C6B-B5CF-B98339DFB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854" y="621470"/>
            <a:ext cx="5748291" cy="324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34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0945F-79F6-834C-A32A-A945B2148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000"/>
              <a:t>Housekeeping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167D6E-F5C4-8DC6-F576-29F847E8F761}"/>
              </a:ext>
            </a:extLst>
          </p:cNvPr>
          <p:cNvGrpSpPr/>
          <p:nvPr/>
        </p:nvGrpSpPr>
        <p:grpSpPr>
          <a:xfrm>
            <a:off x="521419" y="4344278"/>
            <a:ext cx="8090451" cy="669874"/>
            <a:chOff x="965740" y="3678736"/>
            <a:chExt cx="10140950" cy="1013773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67627047-DFCC-2ABC-79D2-58B755A2A06C}"/>
                </a:ext>
              </a:extLst>
            </p:cNvPr>
            <p:cNvSpPr/>
            <p:nvPr/>
          </p:nvSpPr>
          <p:spPr>
            <a:xfrm>
              <a:off x="965740" y="3678736"/>
              <a:ext cx="10140950" cy="1013773"/>
            </a:xfrm>
            <a:prstGeom prst="rect">
              <a:avLst/>
            </a:prstGeom>
            <a:blipFill>
              <a:blip r:embed="rId3" cstate="print"/>
              <a:stretch>
                <a:fillRect t="-17338" b="1"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8A2336B4-4571-1331-F37F-022FEF43BADA}"/>
                </a:ext>
              </a:extLst>
            </p:cNvPr>
            <p:cNvSpPr/>
            <p:nvPr/>
          </p:nvSpPr>
          <p:spPr>
            <a:xfrm>
              <a:off x="6358051" y="3695734"/>
              <a:ext cx="864277" cy="979776"/>
            </a:xfrm>
            <a:custGeom>
              <a:avLst/>
              <a:gdLst/>
              <a:ahLst/>
              <a:cxnLst/>
              <a:rect l="l" t="t" r="r" b="b"/>
              <a:pathLst>
                <a:path w="688975" h="744220">
                  <a:moveTo>
                    <a:pt x="0" y="743711"/>
                  </a:moveTo>
                  <a:lnTo>
                    <a:pt x="688848" y="743711"/>
                  </a:lnTo>
                  <a:lnTo>
                    <a:pt x="688848" y="0"/>
                  </a:lnTo>
                  <a:lnTo>
                    <a:pt x="0" y="0"/>
                  </a:lnTo>
                  <a:lnTo>
                    <a:pt x="0" y="743711"/>
                  </a:lnTo>
                  <a:close/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C973FB20-CE40-FBD6-6899-6D142B28BC12}"/>
                </a:ext>
              </a:extLst>
            </p:cNvPr>
            <p:cNvSpPr/>
            <p:nvPr/>
          </p:nvSpPr>
          <p:spPr>
            <a:xfrm>
              <a:off x="4198162" y="3712732"/>
              <a:ext cx="864277" cy="979777"/>
            </a:xfrm>
            <a:custGeom>
              <a:avLst/>
              <a:gdLst/>
              <a:ahLst/>
              <a:cxnLst/>
              <a:rect l="l" t="t" r="r" b="b"/>
              <a:pathLst>
                <a:path w="688975" h="759460">
                  <a:moveTo>
                    <a:pt x="0" y="758951"/>
                  </a:moveTo>
                  <a:lnTo>
                    <a:pt x="688847" y="758951"/>
                  </a:lnTo>
                  <a:lnTo>
                    <a:pt x="688847" y="0"/>
                  </a:lnTo>
                  <a:lnTo>
                    <a:pt x="0" y="0"/>
                  </a:lnTo>
                  <a:lnTo>
                    <a:pt x="0" y="758951"/>
                  </a:lnTo>
                  <a:close/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70BE1-D083-674C-8E9C-67E746E06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3" y="1806265"/>
            <a:ext cx="8090452" cy="2148692"/>
          </a:xfrm>
        </p:spPr>
        <p:txBody>
          <a:bodyPr>
            <a:normAutofit lnSpcReduction="10000"/>
          </a:bodyPr>
          <a:lstStyle/>
          <a:p>
            <a:r>
              <a:rPr lang="en-US" sz="2000">
                <a:solidFill>
                  <a:srgbClr val="000000"/>
                </a:solidFill>
                <a:latin typeface="+mn-lt"/>
                <a:cs typeface="Calibri Light" panose="020F0302020204030204" pitchFamily="34" charset="0"/>
              </a:rPr>
              <a:t>You will be muted automatically upon entry and for the duration of the webinar. </a:t>
            </a:r>
          </a:p>
          <a:p>
            <a:r>
              <a:rPr lang="en-US" sz="2000">
                <a:solidFill>
                  <a:srgbClr val="000000"/>
                </a:solidFill>
                <a:latin typeface="+mn-lt"/>
              </a:rPr>
              <a:t>This webinar is being recorded and will be archived for future viewing on the National Council’s website. </a:t>
            </a:r>
          </a:p>
          <a:p>
            <a:r>
              <a:rPr lang="en-US" sz="2000">
                <a:solidFill>
                  <a:srgbClr val="000000"/>
                </a:solidFill>
                <a:latin typeface="+mn-lt"/>
                <a:cs typeface="Calibri Light" panose="020F0302020204030204" pitchFamily="34" charset="0"/>
              </a:rPr>
              <a:t>Please submit your questions using the Q&amp;A box at the bottom of the screen. </a:t>
            </a:r>
          </a:p>
        </p:txBody>
      </p:sp>
    </p:spTree>
    <p:extLst>
      <p:ext uri="{BB962C8B-B14F-4D97-AF65-F5344CB8AC3E}">
        <p14:creationId xmlns:p14="http://schemas.microsoft.com/office/powerpoint/2010/main" val="3486479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B1C0D-FA0B-4038-8C47-434241AD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Program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99C91-DC05-4AFA-9412-394631656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3" y="1690689"/>
            <a:ext cx="8090452" cy="4197488"/>
          </a:xfrm>
        </p:spPr>
        <p:txBody>
          <a:bodyPr/>
          <a:lstStyle/>
          <a:p>
            <a:r>
              <a:rPr lang="en-US" sz="2400"/>
              <a:t>Arrest &amp; Jail Alternatives works with Public Safety partners to engage justice-impacted individuals in case management to reduce recidivism.</a:t>
            </a:r>
          </a:p>
          <a:p>
            <a:r>
              <a:rPr lang="en-US" sz="2400"/>
              <a:t>Individuals referred are often at the intersection of homelessness, substance use disorder, and unmet behavioral health needs.</a:t>
            </a:r>
          </a:p>
          <a:p>
            <a:r>
              <a:rPr lang="en-US" sz="2400"/>
              <a:t>Participants work with Peer Case Managers who utilize their training and lived experience to build rapport and assist with navigating complex systems.</a:t>
            </a:r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84491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0997A-1531-44D6-84FF-72DC3CE1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Partnership with Public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149DC-4B3F-4933-84B2-AF49DF3B9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9644" y="1611572"/>
            <a:ext cx="5157926" cy="4197488"/>
          </a:xfrm>
        </p:spPr>
        <p:txBody>
          <a:bodyPr/>
          <a:lstStyle/>
          <a:p>
            <a:r>
              <a:rPr lang="en-US" sz="2100"/>
              <a:t>Referral Criteria- frequent, high utilizers of First Response entities with MH/SUD needs.</a:t>
            </a:r>
          </a:p>
          <a:p>
            <a:r>
              <a:rPr lang="en-US" sz="2100"/>
              <a:t>AJA Case Managers assist at point of contact when arrest is imminent in order to de-escalate or divert arrest.</a:t>
            </a:r>
          </a:p>
          <a:p>
            <a:r>
              <a:rPr lang="en-US" sz="2100"/>
              <a:t>Collaborate with for additional insight around encounters, behavior,  BOLOs, other notable information.</a:t>
            </a:r>
          </a:p>
          <a:p>
            <a:r>
              <a:rPr lang="en-US" sz="2100"/>
              <a:t>Work with courts and jails to provide peer counseling during incarceration and advocacy during legal proceedings.</a:t>
            </a:r>
          </a:p>
          <a:p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7819A9-074B-4E26-A15F-574C45D40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85" y="1775534"/>
            <a:ext cx="3449081" cy="349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68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96C39-6A2A-4C80-BAAC-8EB8E4DCC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Implementing Harm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7286B-5FEE-4DD9-B623-7EC3085B8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3" y="1690689"/>
            <a:ext cx="5359121" cy="4197488"/>
          </a:xfrm>
        </p:spPr>
        <p:txBody>
          <a:bodyPr/>
          <a:lstStyle/>
          <a:p>
            <a:r>
              <a:rPr lang="en-US" sz="2300"/>
              <a:t>Peer Case Managers assist participants in connecting to low barrier housing, medical &amp; mental health services, and MAT services.</a:t>
            </a:r>
          </a:p>
          <a:p>
            <a:r>
              <a:rPr lang="en-US" sz="2300"/>
              <a:t>Also connect participants with recovery goals around access to MAT, syringe services, Naloxone, and other resources.</a:t>
            </a:r>
          </a:p>
          <a:p>
            <a:r>
              <a:rPr lang="en-US" sz="2300"/>
              <a:t>AJA’s work is applied through the belief that being justice impacted is an inherently harmful and traumatic experience to the community we serve.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B4DE9-3DCA-4F22-B7F6-3C07E3F7B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549" y="1690689"/>
            <a:ext cx="2713793" cy="361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36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07397-9900-407F-B3DC-DBA732E75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AJA’s Prevention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044AF-1D2A-46D9-851F-3AF414C43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3" y="1690689"/>
            <a:ext cx="8090452" cy="4197488"/>
          </a:xfrm>
        </p:spPr>
        <p:txBody>
          <a:bodyPr/>
          <a:lstStyle/>
          <a:p>
            <a:r>
              <a:rPr lang="en-US" sz="2400"/>
              <a:t>In 2023, the National Council funded an AJA subprogram focused on prevention—assisting individuals further upstream, prior to falling into chronic homelessness and behavioral health crisis.</a:t>
            </a:r>
          </a:p>
          <a:p>
            <a:r>
              <a:rPr lang="en-US" sz="2400"/>
              <a:t>Referral Criteria—housed with unmet substance use or behavior health needs, increased contact with Public Safety, possible risk of losing housing.</a:t>
            </a:r>
          </a:p>
          <a:p>
            <a:r>
              <a:rPr lang="en-US" sz="2400"/>
              <a:t>AJA provides short term and intensive case management to assist with stability, strong systems advocacy, and overall reduction in emergency calls.</a:t>
            </a:r>
          </a:p>
        </p:txBody>
      </p:sp>
    </p:spTree>
    <p:extLst>
      <p:ext uri="{BB962C8B-B14F-4D97-AF65-F5344CB8AC3E}">
        <p14:creationId xmlns:p14="http://schemas.microsoft.com/office/powerpoint/2010/main" val="1856842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21CEB04-798A-0182-96D1-3F3B44712977}"/>
              </a:ext>
            </a:extLst>
          </p:cNvPr>
          <p:cNvSpPr txBox="1"/>
          <p:nvPr/>
        </p:nvSpPr>
        <p:spPr>
          <a:xfrm>
            <a:off x="4042408" y="2927004"/>
            <a:ext cx="270893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</a:rPr>
              <a:t>Deputy Chief of Police Jeffrey </a:t>
            </a:r>
            <a:r>
              <a:rPr lang="en-US" sz="1300" b="1" err="1">
                <a:solidFill>
                  <a:srgbClr val="000000"/>
                </a:solidFill>
              </a:rPr>
              <a:t>Filzek</a:t>
            </a:r>
            <a:endParaRPr lang="en-US" sz="1300" b="1">
              <a:solidFill>
                <a:srgbClr val="000000"/>
              </a:solidFill>
            </a:endParaRPr>
          </a:p>
          <a:p>
            <a:pPr algn="ctr"/>
            <a:endParaRPr lang="en-US" sz="1200" b="1" spc="-5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</a:rPr>
              <a:t>Madison Heights Police Department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0696E7-4044-0AA7-35D6-3399EF7F2A4F}"/>
              </a:ext>
            </a:extLst>
          </p:cNvPr>
          <p:cNvSpPr txBox="1"/>
          <p:nvPr/>
        </p:nvSpPr>
        <p:spPr>
          <a:xfrm>
            <a:off x="-88162" y="2930352"/>
            <a:ext cx="25330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</a:rPr>
              <a:t>Dunya Barash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Director of Operations,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Families Against Narcotics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08DAE-F342-0D0E-5AA4-58536B4EC0EB}"/>
              </a:ext>
            </a:extLst>
          </p:cNvPr>
          <p:cNvSpPr txBox="1"/>
          <p:nvPr/>
        </p:nvSpPr>
        <p:spPr>
          <a:xfrm>
            <a:off x="1748871" y="2930352"/>
            <a:ext cx="30730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</a:rPr>
              <a:t>Judge Linda Davis</a:t>
            </a:r>
          </a:p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</a:rPr>
              <a:t>Families Against Narcotics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293B61-7EA1-21DF-D878-EDB7126FF434}"/>
              </a:ext>
            </a:extLst>
          </p:cNvPr>
          <p:cNvGrpSpPr/>
          <p:nvPr/>
        </p:nvGrpSpPr>
        <p:grpSpPr>
          <a:xfrm>
            <a:off x="97971" y="5573356"/>
            <a:ext cx="6653375" cy="1118298"/>
            <a:chOff x="304283" y="3496101"/>
            <a:chExt cx="6653375" cy="1118298"/>
          </a:xfrm>
          <a:solidFill>
            <a:schemeClr val="bg1"/>
          </a:solidFill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C33EF8-B861-749D-BCA0-80603124E64E}"/>
                </a:ext>
              </a:extLst>
            </p:cNvPr>
            <p:cNvSpPr txBox="1"/>
            <p:nvPr/>
          </p:nvSpPr>
          <p:spPr>
            <a:xfrm>
              <a:off x="304283" y="3583348"/>
              <a:ext cx="2324561" cy="10310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>
                  <a:solidFill>
                    <a:srgbClr val="000000"/>
                  </a:solidFill>
                </a:rPr>
                <a:t>Neil Calmjoy, LICSW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Program Manager,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Catholic Community Services of Western Washington</a:t>
              </a:r>
            </a:p>
            <a:p>
              <a:pPr algn="ctr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2647C9-C952-32D2-2B8F-FCF1E2B616CC}"/>
                </a:ext>
              </a:extLst>
            </p:cNvPr>
            <p:cNvSpPr txBox="1"/>
            <p:nvPr/>
          </p:nvSpPr>
          <p:spPr>
            <a:xfrm>
              <a:off x="2208731" y="3561575"/>
              <a:ext cx="2533083" cy="10310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>
                  <a:solidFill>
                    <a:srgbClr val="000000"/>
                  </a:solidFill>
                </a:rPr>
                <a:t>Carolina Hershey, CPC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Prevention Case Manager/ 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Certified Peer Counselor,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Catholic Community Services of Western Washington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17529F-5A41-C8C8-D734-6825D8144F8A}"/>
                </a:ext>
              </a:extLst>
            </p:cNvPr>
            <p:cNvSpPr txBox="1"/>
            <p:nvPr/>
          </p:nvSpPr>
          <p:spPr>
            <a:xfrm>
              <a:off x="4424575" y="3496101"/>
              <a:ext cx="2533083" cy="6617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>
                  <a:solidFill>
                    <a:srgbClr val="000000"/>
                  </a:solidFill>
                </a:rPr>
                <a:t>Teal Gardner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Crisis Response Unit Lead,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Olympia Police Department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F990A67-05B7-6D9D-9013-1684D18FE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82" b="8961"/>
          <a:stretch/>
        </p:blipFill>
        <p:spPr>
          <a:xfrm>
            <a:off x="2503158" y="1061543"/>
            <a:ext cx="1612506" cy="1822646"/>
          </a:xfrm>
          <a:prstGeom prst="round2DiagRect">
            <a:avLst/>
          </a:prstGeom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985A35-587D-112E-F1BE-BF0894C1E6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812"/>
          <a:stretch/>
        </p:blipFill>
        <p:spPr>
          <a:xfrm>
            <a:off x="4635165" y="1061542"/>
            <a:ext cx="1523424" cy="1791292"/>
          </a:xfrm>
          <a:prstGeom prst="round2DiagRect">
            <a:avLst/>
          </a:prstGeom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0AA70C-024E-8E5E-0392-6F72A6A698CE}"/>
              </a:ext>
            </a:extLst>
          </p:cNvPr>
          <p:cNvSpPr txBox="1">
            <a:spLocks/>
          </p:cNvSpPr>
          <p:nvPr/>
        </p:nvSpPr>
        <p:spPr>
          <a:xfrm>
            <a:off x="523051" y="94116"/>
            <a:ext cx="8090451" cy="899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rgbClr val="EA5E2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Panelist Discussion &amp; Q&amp;A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9F7BB3-0966-C04D-BAEB-3CB15A5202D7}"/>
              </a:ext>
            </a:extLst>
          </p:cNvPr>
          <p:cNvSpPr txBox="1"/>
          <p:nvPr/>
        </p:nvSpPr>
        <p:spPr>
          <a:xfrm>
            <a:off x="6501156" y="4758228"/>
            <a:ext cx="2427519" cy="1804749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Please submit your questions using the </a:t>
            </a:r>
            <a:r>
              <a:rPr lang="en-US" sz="2000" b="1">
                <a:solidFill>
                  <a:srgbClr val="000000"/>
                </a:solidFill>
              </a:rPr>
              <a:t>Q&amp;A box</a:t>
            </a:r>
            <a:r>
              <a:rPr lang="en-US" sz="2000">
                <a:solidFill>
                  <a:srgbClr val="000000"/>
                </a:solidFill>
              </a:rPr>
              <a:t> at the bottom of the screen. </a:t>
            </a:r>
          </a:p>
        </p:txBody>
      </p:sp>
      <p:pic>
        <p:nvPicPr>
          <p:cNvPr id="8" name="Picture 7" descr="A person wearing glasses and a plaid shirt&#10;&#10;Description automatically generated">
            <a:extLst>
              <a:ext uri="{FF2B5EF4-FFF2-40B4-BE49-F238E27FC236}">
                <a16:creationId xmlns:a16="http://schemas.microsoft.com/office/drawing/2014/main" id="{F208D656-7315-96F4-F04D-58052015AD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66" b="10455"/>
          <a:stretch/>
        </p:blipFill>
        <p:spPr>
          <a:xfrm>
            <a:off x="378095" y="3776942"/>
            <a:ext cx="1600568" cy="1714177"/>
          </a:xfrm>
          <a:prstGeom prst="round2DiagRect">
            <a:avLst/>
          </a:prstGeom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erson with long hair and tattoo on arm&#10;&#10;Description automatically generated">
            <a:extLst>
              <a:ext uri="{FF2B5EF4-FFF2-40B4-BE49-F238E27FC236}">
                <a16:creationId xmlns:a16="http://schemas.microsoft.com/office/drawing/2014/main" id="{355EB6B6-85BA-E1E9-DCB6-2759FF92BD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706"/>
          <a:stretch/>
        </p:blipFill>
        <p:spPr>
          <a:xfrm>
            <a:off x="2477469" y="3750513"/>
            <a:ext cx="1564939" cy="1714177"/>
          </a:xfrm>
          <a:prstGeom prst="round2DiagRect">
            <a:avLst/>
          </a:prstGeom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Dunya Barash - Director Of Operations - Families Against Narcotics |  LinkedIn">
            <a:extLst>
              <a:ext uri="{FF2B5EF4-FFF2-40B4-BE49-F238E27FC236}">
                <a16:creationId xmlns:a16="http://schemas.microsoft.com/office/drawing/2014/main" id="{FDDC4FA4-1015-22FB-947A-CA37D4E59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t="399" r="8716" b="1091"/>
          <a:stretch/>
        </p:blipFill>
        <p:spPr bwMode="auto">
          <a:xfrm>
            <a:off x="440066" y="1061542"/>
            <a:ext cx="1640370" cy="1867135"/>
          </a:xfrm>
          <a:prstGeom prst="round2Diag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al Russell - Crisis Response Specialist Lead - Olympia ...">
            <a:extLst>
              <a:ext uri="{FF2B5EF4-FFF2-40B4-BE49-F238E27FC236}">
                <a16:creationId xmlns:a16="http://schemas.microsoft.com/office/drawing/2014/main" id="{B90F60B3-3FB6-F945-DC76-E9115B1D8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6110"/>
          <a:stretch/>
        </p:blipFill>
        <p:spPr bwMode="auto">
          <a:xfrm>
            <a:off x="4635165" y="3714085"/>
            <a:ext cx="1655505" cy="1752646"/>
          </a:xfrm>
          <a:prstGeom prst="round2Diag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08922-BA5B-75F4-57EB-7C2848BCC5C1}"/>
              </a:ext>
            </a:extLst>
          </p:cNvPr>
          <p:cNvSpPr txBox="1"/>
          <p:nvPr/>
        </p:nvSpPr>
        <p:spPr>
          <a:xfrm>
            <a:off x="6925670" y="2099359"/>
            <a:ext cx="178764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000000"/>
                </a:solidFill>
              </a:rPr>
              <a:t>and </a:t>
            </a:r>
            <a:r>
              <a:rPr lang="en-US" sz="1600" b="1">
                <a:solidFill>
                  <a:srgbClr val="000000"/>
                </a:solidFill>
              </a:rPr>
              <a:t>Joel Cohen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Consultant with the National Council for Mental Wellbeing</a:t>
            </a:r>
          </a:p>
          <a:p>
            <a:pPr algn="ctr"/>
            <a:r>
              <a:rPr lang="en-US" sz="1600" i="1">
                <a:solidFill>
                  <a:srgbClr val="000000"/>
                </a:solidFill>
              </a:rPr>
              <a:t>as Moderator</a:t>
            </a:r>
          </a:p>
        </p:txBody>
      </p:sp>
    </p:spTree>
    <p:extLst>
      <p:ext uri="{BB962C8B-B14F-4D97-AF65-F5344CB8AC3E}">
        <p14:creationId xmlns:p14="http://schemas.microsoft.com/office/powerpoint/2010/main" val="2432879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7B60F-8414-433B-9979-32D3C1CBF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98" y="0"/>
            <a:ext cx="8090451" cy="995588"/>
          </a:xfrm>
        </p:spPr>
        <p:txBody>
          <a:bodyPr/>
          <a:lstStyle/>
          <a:p>
            <a:r>
              <a:rPr lang="en-US" sz="400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EC9AD-6B4E-4825-8E8A-87F44D87E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00" y="842644"/>
            <a:ext cx="8352564" cy="5841185"/>
          </a:xfrm>
          <a:solidFill>
            <a:schemeClr val="bg1"/>
          </a:solidFill>
        </p:spPr>
        <p:txBody>
          <a:bodyPr numCol="1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>
                <a:solidFill>
                  <a:srgbClr val="000000"/>
                </a:solidFill>
                <a:latin typeface="+mn-lt"/>
              </a:rPr>
              <a:t>Caroline Davidson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000000"/>
                </a:solidFill>
                <a:latin typeface="+mn-lt"/>
              </a:rPr>
              <a:t>National Council for Mental Wellbeing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>
              <a:solidFill>
                <a:srgbClr val="00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>
                <a:solidFill>
                  <a:srgbClr val="000000"/>
                </a:solidFill>
                <a:latin typeface="+mn-lt"/>
              </a:rPr>
              <a:t>Dunya Barash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000000"/>
                </a:solidFill>
                <a:latin typeface="+mn-lt"/>
              </a:rPr>
              <a:t>Families Against Narcotics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>
              <a:solidFill>
                <a:srgbClr val="00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>
                <a:solidFill>
                  <a:srgbClr val="000000"/>
                </a:solidFill>
                <a:latin typeface="+mn-lt"/>
              </a:rPr>
              <a:t>Judge Linda Davis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000000"/>
                </a:solidFill>
                <a:latin typeface="+mn-lt"/>
              </a:rPr>
              <a:t>Families Against Narcotics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>
              <a:solidFill>
                <a:srgbClr val="00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>
                <a:solidFill>
                  <a:srgbClr val="000000"/>
                </a:solidFill>
                <a:latin typeface="+mn-lt"/>
              </a:rPr>
              <a:t>Deputy Chief of Police Jeffrey </a:t>
            </a:r>
            <a:r>
              <a:rPr lang="en-US" sz="1600" b="1" err="1">
                <a:solidFill>
                  <a:srgbClr val="000000"/>
                </a:solidFill>
                <a:latin typeface="+mn-lt"/>
              </a:rPr>
              <a:t>Filzek</a:t>
            </a:r>
            <a:endParaRPr lang="en-US" sz="1600" b="1">
              <a:solidFill>
                <a:srgbClr val="00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000000"/>
                </a:solidFill>
                <a:latin typeface="+mn-lt"/>
              </a:rPr>
              <a:t>Madison Heights Police Department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>
              <a:solidFill>
                <a:srgbClr val="00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>
                <a:solidFill>
                  <a:srgbClr val="000000"/>
                </a:solidFill>
                <a:latin typeface="+mn-lt"/>
              </a:rPr>
              <a:t>Neil Calmjoy, LICSW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000000"/>
                </a:solidFill>
                <a:latin typeface="+mn-lt"/>
              </a:rPr>
              <a:t>Catholic Community Services of Western Washington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>
              <a:solidFill>
                <a:srgbClr val="00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>
                <a:solidFill>
                  <a:srgbClr val="000000"/>
                </a:solidFill>
                <a:latin typeface="+mn-lt"/>
              </a:rPr>
              <a:t>Carolina Hershey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000000"/>
                </a:solidFill>
                <a:latin typeface="+mn-lt"/>
              </a:rPr>
              <a:t>Catholic Community Services of Western Washington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>
              <a:solidFill>
                <a:srgbClr val="00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>
                <a:solidFill>
                  <a:srgbClr val="000000"/>
                </a:solidFill>
                <a:latin typeface="+mn-lt"/>
              </a:rPr>
              <a:t>Teal Gardner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000000"/>
                </a:solidFill>
                <a:latin typeface="+mn-lt"/>
              </a:rPr>
              <a:t>Olympia Police Department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>
              <a:solidFill>
                <a:srgbClr val="00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>
                <a:solidFill>
                  <a:srgbClr val="000000"/>
                </a:solidFill>
                <a:latin typeface="+mn-lt"/>
              </a:rPr>
              <a:t>Joel Cohen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000000"/>
                </a:solidFill>
                <a:latin typeface="+mn-lt"/>
              </a:rPr>
              <a:t>Consultant with the National Council for Mental Wellbeing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D80F8-D344-8F98-FA0C-4663044FA6CA}"/>
              </a:ext>
            </a:extLst>
          </p:cNvPr>
          <p:cNvSpPr txBox="1"/>
          <p:nvPr/>
        </p:nvSpPr>
        <p:spPr>
          <a:xfrm>
            <a:off x="4845324" y="2835631"/>
            <a:ext cx="40340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ea typeface="+mn-lt"/>
                <a:cs typeface="+mn-lt"/>
                <a:hlinkClick r:id="rId3"/>
              </a:rPr>
              <a:t>https://www.surveymonkey.com/r/BYNNVVQ</a:t>
            </a:r>
            <a:r>
              <a:rPr lang="en-US" sz="1600">
                <a:ea typeface="+mn-lt"/>
                <a:cs typeface="+mn-lt"/>
              </a:rPr>
              <a:t> </a:t>
            </a:r>
            <a:endParaRPr lang="en-US"/>
          </a:p>
        </p:txBody>
      </p:sp>
      <p:pic>
        <p:nvPicPr>
          <p:cNvPr id="5" name="Picture 4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2ECD2F1B-5C04-1886-D49E-94820B710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637309"/>
            <a:ext cx="1989860" cy="198986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80889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68F2D-7F8E-8A33-4E5D-FE02CCC7E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813291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54E7-F693-AAF0-1072-46201110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Harm Reduction? </a:t>
            </a:r>
            <a:br>
              <a:rPr lang="en-US"/>
            </a:br>
            <a:r>
              <a:rPr lang="en-US" b="1">
                <a:solidFill>
                  <a:schemeClr val="accent5">
                    <a:lumMod val="50000"/>
                  </a:schemeClr>
                </a:solidFill>
              </a:rPr>
              <a:t>Quality of life benefits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48538-5C41-B918-25AF-C8CF6C832518}"/>
              </a:ext>
            </a:extLst>
          </p:cNvPr>
          <p:cNvSpPr txBox="1"/>
          <p:nvPr/>
        </p:nvSpPr>
        <p:spPr>
          <a:xfrm>
            <a:off x="434542" y="1813108"/>
            <a:ext cx="5770667" cy="3993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+mj-lt"/>
              </a:rPr>
              <a:t>Harm reduction can:</a:t>
            </a:r>
          </a:p>
          <a:p>
            <a:pPr marL="214313" indent="-21431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2">
                    <a:lumMod val="10000"/>
                  </a:schemeClr>
                </a:solidFill>
                <a:latin typeface="+mj-lt"/>
              </a:rPr>
              <a:t>Reduce stigma </a:t>
            </a:r>
            <a:r>
              <a:rPr lang="en-US">
                <a:solidFill>
                  <a:schemeClr val="bg2">
                    <a:lumMod val="10000"/>
                  </a:schemeClr>
                </a:solidFill>
                <a:latin typeface="+mj-lt"/>
              </a:rPr>
              <a:t>associated with substance use and co-occurring disorders.</a:t>
            </a:r>
          </a:p>
          <a:p>
            <a:pPr marL="214313" indent="-21431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2">
                    <a:lumMod val="10000"/>
                  </a:schemeClr>
                </a:solidFill>
                <a:latin typeface="+mj-lt"/>
              </a:rPr>
              <a:t>Promote a philosophy of hope and healing </a:t>
            </a:r>
            <a:r>
              <a:rPr lang="en-US">
                <a:solidFill>
                  <a:schemeClr val="bg2">
                    <a:lumMod val="10000"/>
                  </a:schemeClr>
                </a:solidFill>
                <a:latin typeface="+mj-lt"/>
              </a:rPr>
              <a:t>― by employing people with living and lived experience in leadership and in the planning, implementation, and evaluation of services. </a:t>
            </a:r>
          </a:p>
          <a:p>
            <a:pPr marL="214313" indent="-21431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+mj-lt"/>
              </a:rPr>
              <a:t>People with lived experience can also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  <a:latin typeface="+mj-lt"/>
              </a:rPr>
              <a:t>model meaningful change </a:t>
            </a:r>
            <a:r>
              <a:rPr lang="en-US">
                <a:solidFill>
                  <a:schemeClr val="bg2">
                    <a:lumMod val="10000"/>
                  </a:schemeClr>
                </a:solidFill>
                <a:latin typeface="+mj-lt"/>
              </a:rPr>
              <a:t>for their peers.</a:t>
            </a:r>
          </a:p>
          <a:p>
            <a:pPr marL="214313" indent="-21431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2">
                    <a:lumMod val="10000"/>
                  </a:schemeClr>
                </a:solidFill>
                <a:latin typeface="+mj-lt"/>
              </a:rPr>
              <a:t>Build community and increase protective factors </a:t>
            </a:r>
            <a:r>
              <a:rPr lang="en-US">
                <a:solidFill>
                  <a:schemeClr val="bg2">
                    <a:lumMod val="10000"/>
                  </a:schemeClr>
                </a:solidFill>
                <a:latin typeface="+mj-lt"/>
              </a:rPr>
              <a:t>― for people who use drugs and their families.</a:t>
            </a:r>
          </a:p>
          <a:p>
            <a:pPr marL="214313" indent="-21431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2">
                    <a:lumMod val="10000"/>
                  </a:schemeClr>
                </a:solidFill>
                <a:latin typeface="+mj-lt"/>
              </a:rPr>
              <a:t>Encourage client autonomy.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281A98-F014-C062-ECFF-203D1684C3A5}"/>
              </a:ext>
            </a:extLst>
          </p:cNvPr>
          <p:cNvSpPr txBox="1"/>
          <p:nvPr/>
        </p:nvSpPr>
        <p:spPr>
          <a:xfrm>
            <a:off x="314799" y="6277430"/>
            <a:ext cx="6801737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Source: Substance Abuse and Mental Health Services Administration. 2023. </a:t>
            </a:r>
            <a:r>
              <a:rPr lang="en-US" sz="1100" i="1">
                <a:solidFill>
                  <a:schemeClr val="bg1">
                    <a:lumMod val="50000"/>
                  </a:schemeClr>
                </a:solidFill>
                <a:latin typeface="+mj-lt"/>
              </a:rPr>
              <a:t>Harm Reduction Framework</a:t>
            </a:r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. </a:t>
            </a:r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  <a:hlinkClick r:id="rId3"/>
              </a:rPr>
              <a:t>https://www.samhsa.gov/sites/default/files/harm-reduction-framework.pdf</a:t>
            </a:r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F2A5A2-91E4-E601-5742-0959DAE2B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02" y="184330"/>
            <a:ext cx="2563461" cy="202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915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head with a flower&#10;&#10;Description automatically generated">
            <a:extLst>
              <a:ext uri="{FF2B5EF4-FFF2-40B4-BE49-F238E27FC236}">
                <a16:creationId xmlns:a16="http://schemas.microsoft.com/office/drawing/2014/main" id="{9BA043B0-82A0-4299-F45E-C6010B1A6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33" t="12425" r="34146"/>
          <a:stretch/>
        </p:blipFill>
        <p:spPr>
          <a:xfrm>
            <a:off x="6138083" y="0"/>
            <a:ext cx="2918832" cy="2670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2554E7-F693-AAF0-1072-46201110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Harm Reduction?</a:t>
            </a:r>
            <a:br>
              <a:rPr lang="en-US"/>
            </a:br>
            <a:r>
              <a:rPr lang="en-US" b="1">
                <a:solidFill>
                  <a:schemeClr val="accent4">
                    <a:lumMod val="75000"/>
                  </a:schemeClr>
                </a:solidFill>
              </a:rPr>
              <a:t>Physical health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E50E-DD68-C5B9-3FC4-3371399BB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378" y="2225890"/>
            <a:ext cx="6841763" cy="2520282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US">
                <a:solidFill>
                  <a:srgbClr val="000000"/>
                </a:solidFill>
                <a:latin typeface="+mj-lt"/>
              </a:rPr>
              <a:t>Harm reduction programs have been associated with:</a:t>
            </a:r>
          </a:p>
          <a:p>
            <a:pPr lvl="1">
              <a:spcBef>
                <a:spcPts val="900"/>
              </a:spcBef>
            </a:pPr>
            <a:r>
              <a:rPr lang="en-US">
                <a:solidFill>
                  <a:srgbClr val="000000"/>
                </a:solidFill>
                <a:latin typeface="+mj-lt"/>
              </a:rPr>
              <a:t>R</a:t>
            </a:r>
            <a:r>
              <a:rPr lang="en-US" b="0" i="0">
                <a:solidFill>
                  <a:srgbClr val="000000"/>
                </a:solidFill>
                <a:effectLst/>
                <a:latin typeface="+mj-lt"/>
              </a:rPr>
              <a:t>educing the risk of spreading infections related to substance use</a:t>
            </a:r>
            <a:r>
              <a:rPr lang="en-US" b="0" i="0" baseline="30000">
                <a:solidFill>
                  <a:srgbClr val="000000"/>
                </a:solidFill>
                <a:effectLst/>
                <a:latin typeface="+mj-lt"/>
              </a:rPr>
              <a:t>1</a:t>
            </a:r>
            <a:r>
              <a:rPr lang="en-US" b="0" i="0">
                <a:solidFill>
                  <a:srgbClr val="000000"/>
                </a:solidFill>
                <a:effectLst/>
                <a:latin typeface="+mj-lt"/>
              </a:rPr>
              <a:t> (in particular, HIV and hepatitis C</a:t>
            </a:r>
            <a:r>
              <a:rPr lang="en-US" b="0" i="0" baseline="3000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en-US" b="0" i="0">
                <a:solidFill>
                  <a:srgbClr val="000000"/>
                </a:solidFill>
                <a:effectLst/>
                <a:latin typeface="+mj-lt"/>
              </a:rPr>
              <a:t>) </a:t>
            </a:r>
          </a:p>
          <a:p>
            <a:pPr lvl="1">
              <a:spcBef>
                <a:spcPts val="900"/>
              </a:spcBef>
            </a:pPr>
            <a:r>
              <a:rPr lang="en-US">
                <a:solidFill>
                  <a:srgbClr val="000000"/>
                </a:solidFill>
                <a:latin typeface="+mj-lt"/>
              </a:rPr>
              <a:t>I</a:t>
            </a:r>
            <a:r>
              <a:rPr lang="en-US" b="0" i="0">
                <a:solidFill>
                  <a:srgbClr val="000000"/>
                </a:solidFill>
                <a:effectLst/>
                <a:latin typeface="+mj-lt"/>
              </a:rPr>
              <a:t>ncreasing referrals to substance use disorder (SUD) treatment</a:t>
            </a:r>
            <a:r>
              <a:rPr lang="en-US" b="0" i="0" baseline="30000">
                <a:solidFill>
                  <a:srgbClr val="000000"/>
                </a:solidFill>
                <a:effectLst/>
                <a:latin typeface="+mj-lt"/>
              </a:rPr>
              <a:t>3,4</a:t>
            </a:r>
            <a:r>
              <a:rPr lang="en-US" b="0" i="0">
                <a:solidFill>
                  <a:srgbClr val="000000"/>
                </a:solidFill>
                <a:effectLst/>
                <a:latin typeface="+mj-lt"/>
              </a:rPr>
              <a:t> </a:t>
            </a:r>
          </a:p>
          <a:p>
            <a:pPr lvl="1">
              <a:spcBef>
                <a:spcPts val="900"/>
              </a:spcBef>
            </a:pPr>
            <a:r>
              <a:rPr lang="en-US">
                <a:solidFill>
                  <a:srgbClr val="000000"/>
                </a:solidFill>
                <a:latin typeface="+mj-lt"/>
              </a:rPr>
              <a:t>R</a:t>
            </a:r>
            <a:r>
              <a:rPr lang="en-US" b="0" i="0">
                <a:solidFill>
                  <a:srgbClr val="000000"/>
                </a:solidFill>
                <a:effectLst/>
                <a:latin typeface="+mj-lt"/>
              </a:rPr>
              <a:t>educing hospital visits</a:t>
            </a:r>
            <a:r>
              <a:rPr lang="en-US" baseline="30000">
                <a:solidFill>
                  <a:srgbClr val="000000"/>
                </a:solidFill>
                <a:latin typeface="+mj-lt"/>
              </a:rPr>
              <a:t>5</a:t>
            </a:r>
            <a:endParaRPr lang="en-US" b="0" i="0">
              <a:solidFill>
                <a:srgbClr val="000000"/>
              </a:solidFill>
              <a:effectLst/>
              <a:latin typeface="+mj-lt"/>
            </a:endParaRPr>
          </a:p>
          <a:p>
            <a:pPr marL="0">
              <a:lnSpc>
                <a:spcPct val="115000"/>
              </a:lnSpc>
              <a:spcBef>
                <a:spcPts val="450"/>
              </a:spcBef>
              <a:tabLst>
                <a:tab pos="3057525" algn="l"/>
              </a:tabLst>
            </a:pPr>
            <a:endParaRPr lang="en-US" sz="135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>
              <a:lnSpc>
                <a:spcPct val="115000"/>
              </a:lnSpc>
              <a:spcBef>
                <a:spcPts val="450"/>
              </a:spcBef>
              <a:tabLst>
                <a:tab pos="3057525" algn="l"/>
              </a:tabLst>
            </a:pPr>
            <a:endParaRPr lang="en-US" sz="135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342900" lvl="1" indent="0">
              <a:spcBef>
                <a:spcPts val="900"/>
              </a:spcBef>
              <a:buNone/>
            </a:pPr>
            <a:endParaRPr lang="en-US" sz="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CFC9E-C9A1-277D-127A-29583E7ED463}"/>
              </a:ext>
            </a:extLst>
          </p:cNvPr>
          <p:cNvSpPr txBox="1"/>
          <p:nvPr/>
        </p:nvSpPr>
        <p:spPr>
          <a:xfrm>
            <a:off x="75905" y="5143990"/>
            <a:ext cx="7266708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57175" indent="-257175">
              <a:buFont typeface="+mj-lt"/>
              <a:buAutoNum type="arabicPeriod"/>
              <a:tabLst>
                <a:tab pos="3057525" algn="l"/>
              </a:tabLst>
            </a:pP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Wilson, D. P., Donald, B., Shattock, A. J., Wilson, D., &amp; Fraser-Hurt, N. (2015). The cost-effectiveness of harm reduction. </a:t>
            </a:r>
            <a:r>
              <a:rPr lang="en-US" sz="1000" i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International Journal of Drug Policy</a:t>
            </a: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000" i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26</a:t>
            </a: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Suppl 1:S5-11. doi:10.1016/j.drugpo.2014.11.007</a:t>
            </a:r>
            <a:endParaRPr lang="en-US" sz="1000">
              <a:solidFill>
                <a:schemeClr val="tx2"/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57175" indent="-257175">
              <a:buFont typeface="+mj-lt"/>
              <a:buAutoNum type="arabicPeriod"/>
              <a:tabLst>
                <a:tab pos="3057525" algn="l"/>
              </a:tabLst>
            </a:pPr>
            <a:r>
              <a:rPr lang="en-US" sz="1000" err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Puzhko</a:t>
            </a: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S., Eisenberg, M. J., </a:t>
            </a:r>
            <a:r>
              <a:rPr lang="en-US" sz="1000" err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Filion</a:t>
            </a: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K. B., et al. (2022). Effectiveness of interventions for prevention of common infections among opioid users: A systematic review of systematic reviews. </a:t>
            </a:r>
            <a:r>
              <a:rPr lang="en-US" sz="1000" i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Frontiers in Public Health</a:t>
            </a: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000" i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2022</a:t>
            </a: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;10:749033. doi:10.3389/fpubh.2022.749033</a:t>
            </a:r>
            <a:endParaRPr lang="en-US" sz="1000">
              <a:solidFill>
                <a:schemeClr val="tx2"/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57175" indent="-257175">
              <a:buFont typeface="+mj-lt"/>
              <a:buAutoNum type="arabicPeriod"/>
              <a:tabLst>
                <a:tab pos="3057525" algn="l"/>
              </a:tabLst>
            </a:pPr>
            <a:r>
              <a:rPr lang="en-US" sz="1000" err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Strathdee</a:t>
            </a: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S., &amp; </a:t>
            </a:r>
            <a:r>
              <a:rPr lang="en-US" sz="1000" err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Vlahov</a:t>
            </a: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D. (2001). The effectiveness of needle exchange programs: A review of the science and policy. </a:t>
            </a:r>
            <a:r>
              <a:rPr lang="en-US" sz="1000" i="1" err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AIDScience</a:t>
            </a: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2001:1</a:t>
            </a:r>
            <a:endParaRPr lang="en-US" sz="1000">
              <a:solidFill>
                <a:schemeClr val="tx2"/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57175" indent="-257175">
              <a:buFont typeface="+mj-lt"/>
              <a:buAutoNum type="arabicPeriod"/>
              <a:tabLst>
                <a:tab pos="3057525" algn="l"/>
              </a:tabLst>
            </a:pP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Surratt, H. L., </a:t>
            </a:r>
            <a:r>
              <a:rPr lang="en-US" sz="1000" err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Otachi</a:t>
            </a: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J. K., Williams ,T., Gulley, J., Lockard, A. S., &amp; Rains, R. (2020). Motivation to change and treatment participation among syringe service program utilizers in rural Kentucky. </a:t>
            </a:r>
            <a:r>
              <a:rPr lang="en-US" sz="1000" i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Journal of Rural Health,</a:t>
            </a: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000" i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2020</a:t>
            </a: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; 36(2):224-233. doi:10.1111/jrh.12388</a:t>
            </a:r>
            <a:endParaRPr lang="en-US" sz="1000">
              <a:solidFill>
                <a:schemeClr val="tx2"/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57175" indent="-257175">
              <a:buFont typeface="+mj-lt"/>
              <a:buAutoNum type="arabicPeriod"/>
              <a:tabLst>
                <a:tab pos="3057525" algn="l"/>
              </a:tabLst>
            </a:pP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Coye, A. E., Bornstein, K. J., Bartholomew, T.S., et al. (2021). Hospital costs of injection drug use in Florida. </a:t>
            </a:r>
            <a:r>
              <a:rPr lang="en-US" sz="1000" i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Clinical Infectious Diseases</a:t>
            </a: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000" i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2021</a:t>
            </a: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;72(3):499-502. doi:10.1093/</a:t>
            </a:r>
            <a:r>
              <a:rPr lang="en-US" sz="1000" err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cid</a:t>
            </a:r>
            <a:r>
              <a:rPr lang="en-US" sz="100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/ciaa823</a:t>
            </a:r>
          </a:p>
        </p:txBody>
      </p:sp>
    </p:spTree>
    <p:extLst>
      <p:ext uri="{BB962C8B-B14F-4D97-AF65-F5344CB8AC3E}">
        <p14:creationId xmlns:p14="http://schemas.microsoft.com/office/powerpoint/2010/main" val="2121147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a puzzle piece&#10;&#10;Description automatically generated">
            <a:extLst>
              <a:ext uri="{FF2B5EF4-FFF2-40B4-BE49-F238E27FC236}">
                <a16:creationId xmlns:a16="http://schemas.microsoft.com/office/drawing/2014/main" id="{1E6CDF8A-9DDE-B519-1F04-69DAB2AEC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961" y="642427"/>
            <a:ext cx="4218039" cy="1846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2554E7-F693-AAF0-1072-46201110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Harm Reduction? </a:t>
            </a:r>
            <a:br>
              <a:rPr lang="en-US"/>
            </a:br>
            <a:r>
              <a:rPr lang="en-US" b="1">
                <a:solidFill>
                  <a:schemeClr val="accent2"/>
                </a:solidFill>
              </a:rPr>
              <a:t>System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E50E-DD68-C5B9-3FC4-3371399BB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3" y="2510846"/>
            <a:ext cx="7533802" cy="2407353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US">
                <a:solidFill>
                  <a:srgbClr val="000000"/>
                </a:solidFill>
                <a:latin typeface="+mj-lt"/>
              </a:rPr>
              <a:t>Harm reduction programs have also been shown to:</a:t>
            </a:r>
            <a:endParaRPr lang="en-US" b="0" i="0">
              <a:solidFill>
                <a:srgbClr val="000000"/>
              </a:solidFill>
              <a:effectLst/>
              <a:latin typeface="+mj-lt"/>
            </a:endParaRPr>
          </a:p>
          <a:p>
            <a:pPr lvl="1">
              <a:spcBef>
                <a:spcPts val="900"/>
              </a:spcBef>
            </a:pPr>
            <a:r>
              <a:rPr lang="en-US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Be cost effective by resulting in fewer instances of infectious disease, ambulance calls, emergency department visits, hospital stays and overdose death.</a:t>
            </a:r>
            <a:r>
              <a:rPr lang="en-US" baseline="30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6-9</a:t>
            </a:r>
            <a:r>
              <a:rPr lang="en-US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</a:p>
          <a:p>
            <a:pPr lvl="1">
              <a:spcBef>
                <a:spcPts val="900"/>
              </a:spcBef>
            </a:pPr>
            <a:r>
              <a:rPr lang="en-US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Advance health equity and have the potential to address racial disparities.</a:t>
            </a:r>
            <a:r>
              <a:rPr lang="en-US" baseline="30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10</a:t>
            </a:r>
            <a:endParaRPr lang="en-US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757B8D-BB4F-77AE-B5D4-9DF02B192CA6}"/>
              </a:ext>
            </a:extLst>
          </p:cNvPr>
          <p:cNvSpPr txBox="1"/>
          <p:nvPr/>
        </p:nvSpPr>
        <p:spPr>
          <a:xfrm>
            <a:off x="132067" y="5057136"/>
            <a:ext cx="7368189" cy="16158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57175" indent="-257175">
              <a:buFont typeface="+mj-lt"/>
              <a:buAutoNum type="arabicPeriod" startAt="6"/>
              <a:tabLst>
                <a:tab pos="3057525" algn="l"/>
              </a:tabLst>
            </a:pPr>
            <a:r>
              <a:rPr lang="en-US" sz="900" err="1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Ijioma</a:t>
            </a:r>
            <a:r>
              <a:rPr lang="en-US" sz="900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S. C,. </a:t>
            </a:r>
            <a:r>
              <a:rPr lang="en-US" sz="900" err="1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Pontinha</a:t>
            </a:r>
            <a:r>
              <a:rPr lang="en-US" sz="900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V. M., </a:t>
            </a:r>
            <a:r>
              <a:rPr lang="en-US" sz="900" err="1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Holdford</a:t>
            </a:r>
            <a:r>
              <a:rPr lang="en-US" sz="900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D. A., &amp; Carroll, N. V. (2021). Cost-effectiveness of syringe service programs, medications for opioid use disorder, and combination programs in hepatitis C harm reduction among opioid injection drug users: A public payer perspective using a decision tree. </a:t>
            </a:r>
            <a:r>
              <a:rPr lang="en-US" sz="900" i="1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Journal of Managed Care and Specialty Pharmacology</a:t>
            </a:r>
            <a:r>
              <a:rPr lang="en-US" sz="900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2021;27(2):137-146. doi:10.18553/jmcp.2021.27.2.137</a:t>
            </a:r>
            <a:endParaRPr lang="en-US" sz="900">
              <a:solidFill>
                <a:srgbClr val="53605F"/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57175" indent="-257175">
              <a:buFont typeface="+mj-lt"/>
              <a:buAutoNum type="arabicPeriod" startAt="6"/>
              <a:tabLst>
                <a:tab pos="3057525" algn="l"/>
              </a:tabLst>
            </a:pPr>
            <a:r>
              <a:rPr lang="en-US" sz="900" err="1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Cousien</a:t>
            </a:r>
            <a:r>
              <a:rPr lang="en-US" sz="900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A., Tran, V. C., </a:t>
            </a:r>
            <a:r>
              <a:rPr lang="en-US" sz="900" err="1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Deuffic-Burban</a:t>
            </a:r>
            <a:r>
              <a:rPr lang="en-US" sz="900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S., et al. (2018). Effectiveness and cost-effectiveness of interventions targeting harm reduction and chronic hepatitis C cascade of care in people who inject drugs: The case of France. </a:t>
            </a:r>
            <a:r>
              <a:rPr lang="en-US" sz="900" i="1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Journal of Viral Hepatitis</a:t>
            </a:r>
            <a:r>
              <a:rPr lang="en-US" sz="900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2018;25(10):1197-1207. doi:10.1111/jvh.12919</a:t>
            </a:r>
            <a:endParaRPr lang="en-US" sz="900">
              <a:solidFill>
                <a:srgbClr val="53605F"/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57175" indent="-257175">
              <a:buFont typeface="+mj-lt"/>
              <a:buAutoNum type="arabicPeriod" startAt="6"/>
              <a:tabLst>
                <a:tab pos="3057525" algn="l"/>
              </a:tabLst>
            </a:pPr>
            <a:r>
              <a:rPr lang="en-US" sz="900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Ritter, A., &amp; Cameron, J. (2006). A review of the efficacy and effectiveness of harm reduction strategies for alcohol, tobacco and illicit drugs. </a:t>
            </a:r>
            <a:r>
              <a:rPr lang="en-US" sz="900" i="1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Drug and Alcohol Review</a:t>
            </a:r>
            <a:r>
              <a:rPr lang="en-US" sz="900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2006;25(6):611-624. doi:10.1080/09595230600944529</a:t>
            </a:r>
            <a:endParaRPr lang="en-US" sz="900">
              <a:solidFill>
                <a:srgbClr val="53605F"/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57175" indent="-257175">
              <a:buFont typeface="+mj-lt"/>
              <a:buAutoNum type="arabicPeriod" startAt="6"/>
              <a:tabLst>
                <a:tab pos="3057525" algn="l"/>
              </a:tabLst>
            </a:pPr>
            <a:r>
              <a:rPr lang="en-US" sz="900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Pollack, H. A. (2001). Cost-effectiveness of harm reduction in preventing hepatitis C among injection drug users. </a:t>
            </a:r>
            <a:r>
              <a:rPr lang="en-US" sz="900" i="1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Medical Decision Making</a:t>
            </a:r>
            <a:r>
              <a:rPr lang="en-US" sz="900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2001;21(5):357-367. doi:10.1177/0272989X0102100502</a:t>
            </a:r>
            <a:endParaRPr lang="en-US" sz="900">
              <a:solidFill>
                <a:srgbClr val="53605F"/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57175" indent="-257175">
              <a:buFont typeface="+mj-lt"/>
              <a:buAutoNum type="arabicPeriod" startAt="6"/>
              <a:tabLst>
                <a:tab pos="3057525" algn="l"/>
              </a:tabLst>
            </a:pPr>
            <a:r>
              <a:rPr lang="en-US" sz="900" err="1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Vearrier</a:t>
            </a:r>
            <a:r>
              <a:rPr lang="en-US" sz="900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L. (2019). The value of harm reduction for injection drug use: A clinical and public health ethics analysis. </a:t>
            </a:r>
            <a:r>
              <a:rPr lang="en-US" sz="900" i="1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Disease-a-Month</a:t>
            </a:r>
            <a:r>
              <a:rPr lang="en-US" sz="900">
                <a:solidFill>
                  <a:srgbClr val="53605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2019;65(5):119-141. doi:10.1016/j.disamonth.2018.12.002</a:t>
            </a:r>
            <a:endParaRPr lang="en-US" sz="900">
              <a:solidFill>
                <a:srgbClr val="53605F"/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92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A0B56-04E1-495A-044A-B85E5257F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/>
              <a:t>Frequently Asked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2188D-04A5-D084-3807-5A57BDC62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4313" indent="-214313" defTabSz="685800">
              <a:spcBef>
                <a:spcPts val="2400"/>
              </a:spcBef>
              <a:buClr>
                <a:srgbClr val="000000"/>
              </a:buClr>
              <a:defRPr/>
            </a:pPr>
            <a:r>
              <a:rPr lang="en-US" sz="2000" b="1">
                <a:solidFill>
                  <a:prstClr val="black"/>
                </a:solidFill>
                <a:latin typeface="Calibri" panose="020F0502020204030204"/>
              </a:rPr>
              <a:t>This webinar will be recorded and will be made available to view on demand, along with a copy of these slides, 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within 3 days following the event’s conclusion.</a:t>
            </a:r>
          </a:p>
          <a:p>
            <a:pPr marL="214313" indent="-214313" defTabSz="685800">
              <a:spcBef>
                <a:spcPts val="2400"/>
              </a:spcBef>
              <a:buClr>
                <a:srgbClr val="000000"/>
              </a:buClr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This webinar </a:t>
            </a:r>
            <a:r>
              <a:rPr lang="en-US" sz="2000" b="1">
                <a:solidFill>
                  <a:prstClr val="black"/>
                </a:solidFill>
                <a:latin typeface="Calibri" panose="020F0502020204030204"/>
              </a:rPr>
              <a:t>is not CEU accredited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. </a:t>
            </a:r>
          </a:p>
          <a:p>
            <a:pPr marL="214313" indent="-214313" defTabSz="685800">
              <a:spcBef>
                <a:spcPts val="2400"/>
              </a:spcBef>
              <a:buClr>
                <a:srgbClr val="000000"/>
              </a:buClr>
              <a:defRPr/>
            </a:pPr>
            <a:r>
              <a:rPr lang="en-US" sz="2000" b="1">
                <a:solidFill>
                  <a:prstClr val="black"/>
                </a:solidFill>
                <a:latin typeface="Calibri" panose="020F0502020204030204"/>
              </a:rPr>
              <a:t>There will not be a certificate of completion for attending this webinar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. However, if you would like proof of attendance for your employer, please email 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  <a:hlinkClick r:id="rId3"/>
              </a:rPr>
              <a:t>WSloyer@thenationalcouncil.org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 and we would be happy to provide you with an email verification.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56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8301C4-3D44-6CB5-A3B5-5A64EF5D2233}"/>
              </a:ext>
            </a:extLst>
          </p:cNvPr>
          <p:cNvSpPr/>
          <p:nvPr/>
        </p:nvSpPr>
        <p:spPr>
          <a:xfrm>
            <a:off x="254000" y="2667000"/>
            <a:ext cx="8890000" cy="419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2554E7-F693-AAF0-1072-46201110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Ultimately…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8E50E-DD68-C5B9-3FC4-3371399BB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56" y="2939741"/>
            <a:ext cx="8296689" cy="1057274"/>
          </a:xfrm>
        </p:spPr>
        <p:txBody>
          <a:bodyPr/>
          <a:lstStyle/>
          <a:p>
            <a:pPr marL="85725" indent="0" algn="ctr">
              <a:buNone/>
            </a:pPr>
            <a:r>
              <a:rPr lang="en-US" sz="2800" b="1" i="1">
                <a:solidFill>
                  <a:schemeClr val="tx2">
                    <a:lumMod val="50000"/>
                  </a:schemeClr>
                </a:solidFill>
                <a:latin typeface="+mj-lt"/>
              </a:rPr>
              <a:t>You can’t help someone recover if they’re not alive.</a:t>
            </a:r>
          </a:p>
        </p:txBody>
      </p:sp>
    </p:spTree>
    <p:extLst>
      <p:ext uri="{BB962C8B-B14F-4D97-AF65-F5344CB8AC3E}">
        <p14:creationId xmlns:p14="http://schemas.microsoft.com/office/powerpoint/2010/main" val="1661292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ooking through binoculars&#10;&#10;Description automatically generated">
            <a:extLst>
              <a:ext uri="{FF2B5EF4-FFF2-40B4-BE49-F238E27FC236}">
                <a16:creationId xmlns:a16="http://schemas.microsoft.com/office/drawing/2014/main" id="{54E3CF7A-21AF-A057-2973-E307C0309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0" r="8027"/>
          <a:stretch/>
        </p:blipFill>
        <p:spPr>
          <a:xfrm>
            <a:off x="2536847" y="0"/>
            <a:ext cx="6607153" cy="51434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50C877-48F0-7C5E-E2AB-41AD1FB501A8}"/>
              </a:ext>
            </a:extLst>
          </p:cNvPr>
          <p:cNvSpPr/>
          <p:nvPr/>
        </p:nvSpPr>
        <p:spPr>
          <a:xfrm rot="10800000">
            <a:off x="263432" y="220966"/>
            <a:ext cx="8414658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4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8E65E-A814-749C-2632-DF8271C1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32" y="90343"/>
            <a:ext cx="7062653" cy="1424934"/>
          </a:xfrm>
        </p:spPr>
        <p:txBody>
          <a:bodyPr>
            <a:normAutofit/>
          </a:bodyPr>
          <a:lstStyle/>
          <a:p>
            <a:r>
              <a:rPr lang="en-US" sz="3000"/>
              <a:t>Emerging Trends in Harm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0AF77-EBAB-210E-6A02-31087B4A5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32" y="1267375"/>
            <a:ext cx="7062653" cy="4545598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+mj-lt"/>
              </a:rPr>
              <a:t>Spread of safe consumption spaces</a:t>
            </a:r>
          </a:p>
          <a:p>
            <a:pPr>
              <a:spcBef>
                <a:spcPts val="900"/>
              </a:spcBef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+mj-lt"/>
              </a:rPr>
              <a:t>Decriminalization of fentanyl test strips</a:t>
            </a:r>
          </a:p>
          <a:p>
            <a:pPr>
              <a:spcBef>
                <a:spcPts val="900"/>
              </a:spcBef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+mj-lt"/>
              </a:rPr>
              <a:t>Naloxone approval for over-the-counter purchase</a:t>
            </a:r>
          </a:p>
          <a:p>
            <a:pPr>
              <a:spcBef>
                <a:spcPts val="900"/>
              </a:spcBef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+mj-lt"/>
              </a:rPr>
              <a:t>Widespread naloxone availability (in schools and beyond)</a:t>
            </a:r>
          </a:p>
          <a:p>
            <a:pPr>
              <a:spcBef>
                <a:spcPts val="900"/>
              </a:spcBef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+mj-lt"/>
              </a:rPr>
              <a:t>Increase in medication accessibility (telehealth expansion, mobile units, updated limits on prescribing)</a:t>
            </a:r>
          </a:p>
          <a:p>
            <a:pPr>
              <a:spcBef>
                <a:spcPts val="900"/>
              </a:spcBef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+mj-lt"/>
              </a:rPr>
              <a:t>Adapted strategies for emerging drugs</a:t>
            </a:r>
          </a:p>
          <a:p>
            <a:pPr>
              <a:spcBef>
                <a:spcPts val="900"/>
              </a:spcBef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+mj-lt"/>
              </a:rPr>
              <a:t>Novel partnerships</a:t>
            </a:r>
          </a:p>
          <a:p>
            <a:pPr>
              <a:spcBef>
                <a:spcPts val="900"/>
              </a:spcBef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+mj-lt"/>
              </a:rPr>
              <a:t>Increase in housing-first programs</a:t>
            </a:r>
          </a:p>
          <a:p>
            <a:pPr>
              <a:spcBef>
                <a:spcPts val="900"/>
              </a:spcBef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+mj-lt"/>
              </a:rPr>
              <a:t>Intentionally incorporating peer work into non-peer spaces</a:t>
            </a:r>
          </a:p>
        </p:txBody>
      </p:sp>
    </p:spTree>
    <p:extLst>
      <p:ext uri="{BB962C8B-B14F-4D97-AF65-F5344CB8AC3E}">
        <p14:creationId xmlns:p14="http://schemas.microsoft.com/office/powerpoint/2010/main" val="582686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8E57F8-057D-897A-6010-D2A314B787BB}"/>
              </a:ext>
            </a:extLst>
          </p:cNvPr>
          <p:cNvSpPr/>
          <p:nvPr/>
        </p:nvSpPr>
        <p:spPr>
          <a:xfrm>
            <a:off x="5660571" y="3581400"/>
            <a:ext cx="3483429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6E51B2-F24F-4960-89D1-CD8D5AD9F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4" y="70262"/>
            <a:ext cx="8090451" cy="1325563"/>
          </a:xfrm>
        </p:spPr>
        <p:txBody>
          <a:bodyPr/>
          <a:lstStyle/>
          <a:p>
            <a:r>
              <a:rPr lang="en-US" sz="4000"/>
              <a:t>Today’s Presenters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1CEB04-798A-0182-96D1-3F3B44712977}"/>
              </a:ext>
            </a:extLst>
          </p:cNvPr>
          <p:cNvSpPr txBox="1"/>
          <p:nvPr/>
        </p:nvSpPr>
        <p:spPr>
          <a:xfrm>
            <a:off x="6339300" y="3068521"/>
            <a:ext cx="270893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</a:rPr>
              <a:t>Deputy Chief of Police Jeffrey </a:t>
            </a:r>
            <a:r>
              <a:rPr lang="en-US" sz="1300" b="1" err="1">
                <a:solidFill>
                  <a:srgbClr val="000000"/>
                </a:solidFill>
              </a:rPr>
              <a:t>Filzek</a:t>
            </a:r>
            <a:endParaRPr lang="en-US" sz="1300" b="1">
              <a:solidFill>
                <a:srgbClr val="000000"/>
              </a:solidFill>
            </a:endParaRPr>
          </a:p>
          <a:p>
            <a:pPr algn="ctr"/>
            <a:endParaRPr lang="en-US" sz="1200" b="1" spc="-5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</a:rPr>
              <a:t>Madison Heights Police Department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9CF37B-3148-CD94-3DA0-A11C97044A16}"/>
              </a:ext>
            </a:extLst>
          </p:cNvPr>
          <p:cNvSpPr txBox="1"/>
          <p:nvPr/>
        </p:nvSpPr>
        <p:spPr>
          <a:xfrm>
            <a:off x="193735" y="3071870"/>
            <a:ext cx="21461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</a:rPr>
              <a:t>Caroline Davidson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Director,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National Council for Mental Wellbeing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0696E7-4044-0AA7-35D6-3399EF7F2A4F}"/>
              </a:ext>
            </a:extLst>
          </p:cNvPr>
          <p:cNvSpPr txBox="1"/>
          <p:nvPr/>
        </p:nvSpPr>
        <p:spPr>
          <a:xfrm>
            <a:off x="2208730" y="3071869"/>
            <a:ext cx="25330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</a:rPr>
              <a:t>Dunya Barash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Director of Operations,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Families Against Narcotics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08DAE-F342-0D0E-5AA4-58536B4EC0EB}"/>
              </a:ext>
            </a:extLst>
          </p:cNvPr>
          <p:cNvSpPr txBox="1"/>
          <p:nvPr/>
        </p:nvSpPr>
        <p:spPr>
          <a:xfrm>
            <a:off x="4045763" y="3071869"/>
            <a:ext cx="30730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</a:rPr>
              <a:t>Judge Linda Davis</a:t>
            </a:r>
          </a:p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</a:rPr>
              <a:t>Families Against Narcotics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293B61-7EA1-21DF-D878-EDB7126FF434}"/>
              </a:ext>
            </a:extLst>
          </p:cNvPr>
          <p:cNvGrpSpPr/>
          <p:nvPr/>
        </p:nvGrpSpPr>
        <p:grpSpPr>
          <a:xfrm>
            <a:off x="95760" y="5801778"/>
            <a:ext cx="4646053" cy="1031051"/>
            <a:chOff x="95761" y="3583347"/>
            <a:chExt cx="4646053" cy="1031051"/>
          </a:xfrm>
          <a:solidFill>
            <a:schemeClr val="bg1"/>
          </a:solidFill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C33EF8-B861-749D-BCA0-80603124E64E}"/>
                </a:ext>
              </a:extLst>
            </p:cNvPr>
            <p:cNvSpPr txBox="1"/>
            <p:nvPr/>
          </p:nvSpPr>
          <p:spPr>
            <a:xfrm>
              <a:off x="95761" y="3583348"/>
              <a:ext cx="2533083" cy="8463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>
                  <a:solidFill>
                    <a:srgbClr val="000000"/>
                  </a:solidFill>
                </a:rPr>
                <a:t>Neil Calmjoy, LICSW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Program Manager,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Catholic Community Services of Western Washington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2647C9-C952-32D2-2B8F-FCF1E2B616CC}"/>
                </a:ext>
              </a:extLst>
            </p:cNvPr>
            <p:cNvSpPr txBox="1"/>
            <p:nvPr/>
          </p:nvSpPr>
          <p:spPr>
            <a:xfrm>
              <a:off x="2208731" y="3583347"/>
              <a:ext cx="2533083" cy="10310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>
                  <a:solidFill>
                    <a:srgbClr val="000000"/>
                  </a:solidFill>
                </a:rPr>
                <a:t>Carolina Hershey, CPC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Prevention Case Manager/ 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Certified Peer Counselor,</a:t>
              </a:r>
            </a:p>
            <a:p>
              <a:pPr algn="ctr"/>
              <a:r>
                <a:rPr lang="en-US" sz="1200">
                  <a:solidFill>
                    <a:srgbClr val="000000"/>
                  </a:solidFill>
                </a:rPr>
                <a:t>Catholic Community Services of Western Washington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F990A67-05B7-6D9D-9013-1684D18FE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82" b="8961"/>
          <a:stretch/>
        </p:blipFill>
        <p:spPr>
          <a:xfrm>
            <a:off x="4800050" y="1203060"/>
            <a:ext cx="1612506" cy="1822646"/>
          </a:xfrm>
          <a:prstGeom prst="round2DiagRect">
            <a:avLst/>
          </a:prstGeom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985A35-587D-112E-F1BE-BF0894C1E6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812"/>
          <a:stretch/>
        </p:blipFill>
        <p:spPr>
          <a:xfrm>
            <a:off x="6894289" y="1145597"/>
            <a:ext cx="1598959" cy="1880109"/>
          </a:xfrm>
          <a:prstGeom prst="round2DiagRect">
            <a:avLst/>
          </a:prstGeom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943BE8A-B33E-DD63-4512-54030D6E6EEF}"/>
              </a:ext>
            </a:extLst>
          </p:cNvPr>
          <p:cNvSpPr txBox="1"/>
          <p:nvPr/>
        </p:nvSpPr>
        <p:spPr>
          <a:xfrm>
            <a:off x="6933568" y="4260371"/>
            <a:ext cx="187024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000000"/>
                </a:solidFill>
              </a:rPr>
              <a:t>and </a:t>
            </a:r>
            <a:r>
              <a:rPr lang="en-US" sz="1600" b="1">
                <a:solidFill>
                  <a:srgbClr val="000000"/>
                </a:solidFill>
              </a:rPr>
              <a:t>Joel Cohen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Consultant with the National Council for Mental Wellbeing</a:t>
            </a:r>
          </a:p>
          <a:p>
            <a:pPr algn="ctr"/>
            <a:r>
              <a:rPr lang="en-US" sz="1600" i="1">
                <a:solidFill>
                  <a:srgbClr val="000000"/>
                </a:solidFill>
              </a:rPr>
              <a:t>as Panel Moderator</a:t>
            </a:r>
          </a:p>
        </p:txBody>
      </p:sp>
      <p:pic>
        <p:nvPicPr>
          <p:cNvPr id="35" name="Picture 34" descr="A person smiling at camera&#10;&#10;Description automatically generated">
            <a:extLst>
              <a:ext uri="{FF2B5EF4-FFF2-40B4-BE49-F238E27FC236}">
                <a16:creationId xmlns:a16="http://schemas.microsoft.com/office/drawing/2014/main" id="{CAE0D1BC-E68B-AFEC-A6C7-EFB12C2796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68" t="14583" r="12795" b="6824"/>
          <a:stretch/>
        </p:blipFill>
        <p:spPr>
          <a:xfrm>
            <a:off x="460554" y="1278040"/>
            <a:ext cx="1612505" cy="1726961"/>
          </a:xfrm>
          <a:prstGeom prst="round2DiagRect">
            <a:avLst/>
          </a:prstGeom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 descr="A person wearing glasses and a plaid shirt&#10;&#10;Description automatically generated">
            <a:extLst>
              <a:ext uri="{FF2B5EF4-FFF2-40B4-BE49-F238E27FC236}">
                <a16:creationId xmlns:a16="http://schemas.microsoft.com/office/drawing/2014/main" id="{52302C32-59F4-5F04-C416-E63A1FDAFC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66" b="10455"/>
          <a:stretch/>
        </p:blipFill>
        <p:spPr>
          <a:xfrm>
            <a:off x="472491" y="4010622"/>
            <a:ext cx="1600568" cy="1714177"/>
          </a:xfrm>
          <a:prstGeom prst="round2DiagRect">
            <a:avLst/>
          </a:prstGeom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erson with long hair and tattoo on arm&#10;&#10;Description automatically generated">
            <a:extLst>
              <a:ext uri="{FF2B5EF4-FFF2-40B4-BE49-F238E27FC236}">
                <a16:creationId xmlns:a16="http://schemas.microsoft.com/office/drawing/2014/main" id="{47C42652-415C-FBBC-1F76-1F54904FDC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706"/>
          <a:stretch/>
        </p:blipFill>
        <p:spPr>
          <a:xfrm>
            <a:off x="2692801" y="4010621"/>
            <a:ext cx="1564939" cy="1714177"/>
          </a:xfrm>
          <a:prstGeom prst="round2DiagRect">
            <a:avLst/>
          </a:prstGeom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Dunya Barash - Director Of Operations - Families Against Narcotics |  LinkedIn">
            <a:extLst>
              <a:ext uri="{FF2B5EF4-FFF2-40B4-BE49-F238E27FC236}">
                <a16:creationId xmlns:a16="http://schemas.microsoft.com/office/drawing/2014/main" id="{45E415C0-FA10-ED82-5C25-328E36706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t="399" r="8716" b="4531"/>
          <a:stretch/>
        </p:blipFill>
        <p:spPr bwMode="auto">
          <a:xfrm>
            <a:off x="2617370" y="1245875"/>
            <a:ext cx="1640370" cy="1801941"/>
          </a:xfrm>
          <a:prstGeom prst="round2Diag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0184B-EE93-B21A-D6A2-545CE20B5C37}"/>
              </a:ext>
            </a:extLst>
          </p:cNvPr>
          <p:cNvSpPr txBox="1"/>
          <p:nvPr/>
        </p:nvSpPr>
        <p:spPr>
          <a:xfrm>
            <a:off x="4447472" y="5801777"/>
            <a:ext cx="2533083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</a:rPr>
              <a:t>Teal Gardner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Crisis Response Unit Lead,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Olympia Police Department</a:t>
            </a:r>
          </a:p>
        </p:txBody>
      </p:sp>
      <p:pic>
        <p:nvPicPr>
          <p:cNvPr id="8" name="Picture 4" descr="Teal Russell - Crisis Response Specialist Lead - Olympia ...">
            <a:extLst>
              <a:ext uri="{FF2B5EF4-FFF2-40B4-BE49-F238E27FC236}">
                <a16:creationId xmlns:a16="http://schemas.microsoft.com/office/drawing/2014/main" id="{22F6B98B-1340-41F5-25B4-C47F8FDB6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6110"/>
          <a:stretch/>
        </p:blipFill>
        <p:spPr bwMode="auto">
          <a:xfrm>
            <a:off x="4886262" y="3991386"/>
            <a:ext cx="1655505" cy="1752646"/>
          </a:xfrm>
          <a:prstGeom prst="round2Diag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631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DA15AE-8967-0345-ADF3-17E882F5F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6" y="109734"/>
            <a:ext cx="8090451" cy="1325563"/>
          </a:xfrm>
        </p:spPr>
        <p:txBody>
          <a:bodyPr/>
          <a:lstStyle/>
          <a:p>
            <a:r>
              <a:rPr lang="en-US" sz="4000">
                <a:cs typeface="Calibri Light"/>
              </a:rPr>
              <a:t>Project Overview</a:t>
            </a:r>
            <a:endParaRPr lang="en-US" sz="40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F5A0E1-1132-D94D-AB38-C6C9845C5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829" y="1435297"/>
            <a:ext cx="7082341" cy="994172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National Council for Mental Wellbeing (National Council), with support from the Centers for Disease Control and Prevention (CDC), invited organizations to apply for grant funding to support </a:t>
            </a: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one-year pilot projects integrating harm reduction strategies and public safety initiatives. 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1400" b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1400" b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1400" b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4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140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400"/>
          </a:p>
        </p:txBody>
      </p:sp>
      <p:sp>
        <p:nvSpPr>
          <p:cNvPr id="2" name="Round Diagonal Corner Rectangle 2">
            <a:extLst>
              <a:ext uri="{FF2B5EF4-FFF2-40B4-BE49-F238E27FC236}">
                <a16:creationId xmlns:a16="http://schemas.microsoft.com/office/drawing/2014/main" id="{9AAD14C4-3DEE-D2CC-7791-AD27E8CB69F0}"/>
              </a:ext>
            </a:extLst>
          </p:cNvPr>
          <p:cNvSpPr/>
          <p:nvPr/>
        </p:nvSpPr>
        <p:spPr>
          <a:xfrm>
            <a:off x="983989" y="2676972"/>
            <a:ext cx="7176020" cy="3016258"/>
          </a:xfrm>
          <a:prstGeom prst="round2DiagRect">
            <a:avLst>
              <a:gd name="adj1" fmla="val 15314"/>
              <a:gd name="adj2" fmla="val 0"/>
            </a:avLst>
          </a:prstGeom>
          <a:solidFill>
            <a:schemeClr val="accent1">
              <a:lumMod val="40000"/>
              <a:lumOff val="60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spcAft>
                <a:spcPts val="450"/>
              </a:spcAft>
              <a:defRPr/>
            </a:pPr>
            <a:r>
              <a:rPr lang="en-US" sz="1600" b="1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/>
              </a:rPr>
              <a:t>Pilot Project Goals: </a:t>
            </a:r>
            <a:endParaRPr lang="en-US" sz="1600" b="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68" indent="-257168">
              <a:spcAft>
                <a:spcPts val="450"/>
              </a:spcAft>
              <a:buFont typeface="+mj-lt"/>
              <a:buAutoNum type="arabicParenR"/>
              <a:defRPr/>
            </a:pPr>
            <a:r>
              <a:rPr lang="en-US" sz="1600" i="1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/>
              </a:rPr>
              <a:t>Support the implementation and enhancement of evidence-based or promising strategies to prevent and reduce overdose and other drug-related harms through collaborations with public safety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600" i="1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/>
              </a:rPr>
              <a:t>(e.g., naloxone and fentanyl test strip (FTS) distribution and linkages to primary care, mental health care, evidence-based treatment for SUDs and other support services). </a:t>
            </a:r>
          </a:p>
          <a:p>
            <a:pPr marL="257168" indent="-257168">
              <a:spcBef>
                <a:spcPts val="450"/>
              </a:spcBef>
              <a:buFont typeface="+mj-lt"/>
              <a:buAutoNum type="arabicParenR"/>
              <a:defRPr/>
            </a:pPr>
            <a:r>
              <a:rPr lang="en-US" sz="1600" i="1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/>
              </a:rPr>
              <a:t>Integrate harm reduction strategies and public safety initiatives to prevent and reduce overdose risk and other harms for people who use drugs (PWUD) and people with substance use disorders (PWSUD)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76398-48F8-BB92-3818-7D9794D6E090}"/>
              </a:ext>
            </a:extLst>
          </p:cNvPr>
          <p:cNvSpPr txBox="1"/>
          <p:nvPr/>
        </p:nvSpPr>
        <p:spPr>
          <a:xfrm>
            <a:off x="526776" y="6004402"/>
            <a:ext cx="6265910" cy="684803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i="1">
                <a:solidFill>
                  <a:srgbClr val="53605F"/>
                </a:solidFill>
                <a:ea typeface="+mn-lt"/>
                <a:cs typeface="+mn-lt"/>
              </a:rPr>
              <a:t>This project is supported by the Centers for Disease Control and Prevention (CDC) of the U.S. Department of Health and Human Services (HHS) as part of a financial assistance award totaling $1,000,000 with 100% funded by CDC/HHS. The contents are those of the author(s) and do not necessarily represent the official views of, nor an endorsement by, CDC/HHS or the U.S. Government.</a:t>
            </a:r>
            <a:endParaRPr lang="en-US" sz="1000">
              <a:solidFill>
                <a:srgbClr val="53605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365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063D9-A449-CF5B-A618-DA130965A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4" y="172105"/>
            <a:ext cx="8090451" cy="1325563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2A282-2FFA-5282-4F0E-78ED17AED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4" y="1497668"/>
            <a:ext cx="8090452" cy="4407832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0000"/>
                </a:solidFill>
              </a:rPr>
              <a:t>Background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Overview and history of harm reduction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Historic areas of tension between harm reduction and public safety</a:t>
            </a:r>
          </a:p>
          <a:p>
            <a:r>
              <a:rPr lang="en-US" b="1">
                <a:solidFill>
                  <a:srgbClr val="000000"/>
                </a:solidFill>
              </a:rPr>
              <a:t>Panelist presentations</a:t>
            </a:r>
          </a:p>
          <a:p>
            <a:r>
              <a:rPr lang="en-US" b="1">
                <a:solidFill>
                  <a:srgbClr val="000000"/>
                </a:solidFill>
              </a:rPr>
              <a:t>Panelist discussion and Q&amp;A</a:t>
            </a:r>
          </a:p>
          <a:p>
            <a:r>
              <a:rPr lang="en-US" b="1">
                <a:solidFill>
                  <a:srgbClr val="000000"/>
                </a:solidFill>
              </a:rPr>
              <a:t>Actionable takeaways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Lessons learned and recommendations from panelists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Preview of upcoming resources from the National Council</a:t>
            </a:r>
          </a:p>
          <a:p>
            <a:pPr lvl="1"/>
            <a:endParaRPr lang="en-US" b="1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8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F621EB-377B-4423-8FFE-7EE7BC24E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Background</a:t>
            </a:r>
            <a:endParaRPr lang="en-US" sz="20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77C7FB-7F26-43EB-E970-3A452E1E5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>
                <a:solidFill>
                  <a:srgbClr val="53605F"/>
                </a:solidFill>
              </a:rPr>
              <a:t>Harm Reduction Basics and the Intersections of Harm Reduction and Public Safety</a:t>
            </a:r>
          </a:p>
        </p:txBody>
      </p:sp>
    </p:spTree>
    <p:extLst>
      <p:ext uri="{BB962C8B-B14F-4D97-AF65-F5344CB8AC3E}">
        <p14:creationId xmlns:p14="http://schemas.microsoft.com/office/powerpoint/2010/main" val="786628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9E00C-204E-1797-618E-21853FE7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55" y="517148"/>
            <a:ext cx="8296689" cy="558914"/>
          </a:xfrm>
        </p:spPr>
        <p:txBody>
          <a:bodyPr/>
          <a:lstStyle/>
          <a:p>
            <a:r>
              <a:rPr lang="en-US" sz="3000"/>
              <a:t>Tackling Fatal Overdose and Substance Use Disorder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6003E9-CE73-6035-1E7D-851D6C63413C}"/>
              </a:ext>
            </a:extLst>
          </p:cNvPr>
          <p:cNvGrpSpPr/>
          <p:nvPr/>
        </p:nvGrpSpPr>
        <p:grpSpPr>
          <a:xfrm>
            <a:off x="3440089" y="1690008"/>
            <a:ext cx="2113280" cy="2113280"/>
            <a:chOff x="4586785" y="1110344"/>
            <a:chExt cx="2817706" cy="281770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97F2AE0-44C5-CAF9-CB0C-3C4FC4BF0246}"/>
                </a:ext>
              </a:extLst>
            </p:cNvPr>
            <p:cNvSpPr/>
            <p:nvPr/>
          </p:nvSpPr>
          <p:spPr>
            <a:xfrm>
              <a:off x="4586785" y="1110344"/>
              <a:ext cx="2817706" cy="2817706"/>
            </a:xfrm>
            <a:custGeom>
              <a:avLst/>
              <a:gdLst>
                <a:gd name="connsiteX0" fmla="*/ 0 w 2817706"/>
                <a:gd name="connsiteY0" fmla="*/ 1408853 h 2817706"/>
                <a:gd name="connsiteX1" fmla="*/ 1408853 w 2817706"/>
                <a:gd name="connsiteY1" fmla="*/ 0 h 2817706"/>
                <a:gd name="connsiteX2" fmla="*/ 2817706 w 2817706"/>
                <a:gd name="connsiteY2" fmla="*/ 1408853 h 2817706"/>
                <a:gd name="connsiteX3" fmla="*/ 1408853 w 2817706"/>
                <a:gd name="connsiteY3" fmla="*/ 2817706 h 2817706"/>
                <a:gd name="connsiteX4" fmla="*/ 0 w 2817706"/>
                <a:gd name="connsiteY4" fmla="*/ 1408853 h 281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706" h="2817706">
                  <a:moveTo>
                    <a:pt x="0" y="1408853"/>
                  </a:moveTo>
                  <a:cubicBezTo>
                    <a:pt x="0" y="630765"/>
                    <a:pt x="630765" y="0"/>
                    <a:pt x="1408853" y="0"/>
                  </a:cubicBezTo>
                  <a:cubicBezTo>
                    <a:pt x="2186941" y="0"/>
                    <a:pt x="2817706" y="630765"/>
                    <a:pt x="2817706" y="1408853"/>
                  </a:cubicBezTo>
                  <a:cubicBezTo>
                    <a:pt x="2817706" y="2186941"/>
                    <a:pt x="2186941" y="2817706"/>
                    <a:pt x="1408853" y="2817706"/>
                  </a:cubicBezTo>
                  <a:cubicBezTo>
                    <a:pt x="630765" y="2817706"/>
                    <a:pt x="0" y="2186941"/>
                    <a:pt x="0" y="140885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43840" tIns="284480" rIns="243840" bIns="1158239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69B952-4357-C360-8B33-D1FAD9492E53}"/>
                </a:ext>
              </a:extLst>
            </p:cNvPr>
            <p:cNvSpPr txBox="1"/>
            <p:nvPr/>
          </p:nvSpPr>
          <p:spPr>
            <a:xfrm>
              <a:off x="5015673" y="1844233"/>
              <a:ext cx="204067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>
                  <a:solidFill>
                    <a:schemeClr val="bg2">
                      <a:lumMod val="10000"/>
                    </a:schemeClr>
                  </a:solidFill>
                </a:rPr>
                <a:t>Prevention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99ABAA-34BC-3980-4180-BEFAA700495D}"/>
              </a:ext>
            </a:extLst>
          </p:cNvPr>
          <p:cNvGrpSpPr/>
          <p:nvPr/>
        </p:nvGrpSpPr>
        <p:grpSpPr>
          <a:xfrm>
            <a:off x="4788115" y="2459327"/>
            <a:ext cx="2113280" cy="2113280"/>
            <a:chOff x="5995638" y="2356638"/>
            <a:chExt cx="2817706" cy="2817706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E24E811-2428-54E4-57FF-779D79E4FD42}"/>
                </a:ext>
              </a:extLst>
            </p:cNvPr>
            <p:cNvSpPr/>
            <p:nvPr/>
          </p:nvSpPr>
          <p:spPr>
            <a:xfrm>
              <a:off x="5995638" y="2356638"/>
              <a:ext cx="2817706" cy="2817706"/>
            </a:xfrm>
            <a:custGeom>
              <a:avLst/>
              <a:gdLst>
                <a:gd name="connsiteX0" fmla="*/ 0 w 2817706"/>
                <a:gd name="connsiteY0" fmla="*/ 1408853 h 2817706"/>
                <a:gd name="connsiteX1" fmla="*/ 1408853 w 2817706"/>
                <a:gd name="connsiteY1" fmla="*/ 0 h 2817706"/>
                <a:gd name="connsiteX2" fmla="*/ 2817706 w 2817706"/>
                <a:gd name="connsiteY2" fmla="*/ 1408853 h 2817706"/>
                <a:gd name="connsiteX3" fmla="*/ 1408853 w 2817706"/>
                <a:gd name="connsiteY3" fmla="*/ 2817706 h 2817706"/>
                <a:gd name="connsiteX4" fmla="*/ 0 w 2817706"/>
                <a:gd name="connsiteY4" fmla="*/ 1408853 h 281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706" h="2817706">
                  <a:moveTo>
                    <a:pt x="0" y="1408853"/>
                  </a:moveTo>
                  <a:cubicBezTo>
                    <a:pt x="0" y="630765"/>
                    <a:pt x="630765" y="0"/>
                    <a:pt x="1408853" y="0"/>
                  </a:cubicBezTo>
                  <a:cubicBezTo>
                    <a:pt x="2186941" y="0"/>
                    <a:pt x="2817706" y="630765"/>
                    <a:pt x="2817706" y="1408853"/>
                  </a:cubicBezTo>
                  <a:cubicBezTo>
                    <a:pt x="2817706" y="2186941"/>
                    <a:pt x="2186941" y="2817706"/>
                    <a:pt x="1408853" y="2817706"/>
                  </a:cubicBezTo>
                  <a:cubicBezTo>
                    <a:pt x="630765" y="2817706"/>
                    <a:pt x="0" y="2186941"/>
                    <a:pt x="0" y="140885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137920" tIns="243840" rIns="162560" bIns="24384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B86829-B8CD-70EF-43C6-C63460E5FCE4}"/>
                </a:ext>
              </a:extLst>
            </p:cNvPr>
            <p:cNvSpPr txBox="1"/>
            <p:nvPr/>
          </p:nvSpPr>
          <p:spPr>
            <a:xfrm>
              <a:off x="6546714" y="3464054"/>
              <a:ext cx="204067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>
                  <a:solidFill>
                    <a:schemeClr val="bg2">
                      <a:lumMod val="10000"/>
                    </a:schemeClr>
                  </a:solidFill>
                </a:rPr>
                <a:t>Treatment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CFDC52-CC83-EBB6-CB36-FA2CA9471D8A}"/>
              </a:ext>
            </a:extLst>
          </p:cNvPr>
          <p:cNvGrpSpPr/>
          <p:nvPr/>
        </p:nvGrpSpPr>
        <p:grpSpPr>
          <a:xfrm>
            <a:off x="2034446" y="2502808"/>
            <a:ext cx="2113280" cy="2113280"/>
            <a:chOff x="3340492" y="2356638"/>
            <a:chExt cx="2817706" cy="281770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85AD4C-CF74-965B-D7C0-680727EEA788}"/>
                </a:ext>
              </a:extLst>
            </p:cNvPr>
            <p:cNvSpPr/>
            <p:nvPr/>
          </p:nvSpPr>
          <p:spPr>
            <a:xfrm>
              <a:off x="3340492" y="2356638"/>
              <a:ext cx="2817706" cy="2817706"/>
            </a:xfrm>
            <a:custGeom>
              <a:avLst/>
              <a:gdLst>
                <a:gd name="connsiteX0" fmla="*/ 0 w 2817706"/>
                <a:gd name="connsiteY0" fmla="*/ 1408853 h 2817706"/>
                <a:gd name="connsiteX1" fmla="*/ 1408853 w 2817706"/>
                <a:gd name="connsiteY1" fmla="*/ 0 h 2817706"/>
                <a:gd name="connsiteX2" fmla="*/ 2817706 w 2817706"/>
                <a:gd name="connsiteY2" fmla="*/ 1408853 h 2817706"/>
                <a:gd name="connsiteX3" fmla="*/ 1408853 w 2817706"/>
                <a:gd name="connsiteY3" fmla="*/ 2817706 h 2817706"/>
                <a:gd name="connsiteX4" fmla="*/ 0 w 2817706"/>
                <a:gd name="connsiteY4" fmla="*/ 1408853 h 281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706" h="2817706">
                  <a:moveTo>
                    <a:pt x="0" y="1408853"/>
                  </a:moveTo>
                  <a:cubicBezTo>
                    <a:pt x="0" y="630765"/>
                    <a:pt x="630765" y="0"/>
                    <a:pt x="1408853" y="0"/>
                  </a:cubicBezTo>
                  <a:cubicBezTo>
                    <a:pt x="2186941" y="0"/>
                    <a:pt x="2817706" y="630765"/>
                    <a:pt x="2817706" y="1408853"/>
                  </a:cubicBezTo>
                  <a:cubicBezTo>
                    <a:pt x="2817706" y="2186941"/>
                    <a:pt x="2186941" y="2817706"/>
                    <a:pt x="1408853" y="2817706"/>
                  </a:cubicBezTo>
                  <a:cubicBezTo>
                    <a:pt x="630765" y="2817706"/>
                    <a:pt x="0" y="2186941"/>
                    <a:pt x="0" y="140885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62560" tIns="243840" rIns="1137920" bIns="24384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920EBB-2699-2007-443B-1539C2617FCA}"/>
                </a:ext>
              </a:extLst>
            </p:cNvPr>
            <p:cNvSpPr txBox="1"/>
            <p:nvPr/>
          </p:nvSpPr>
          <p:spPr>
            <a:xfrm>
              <a:off x="3688637" y="3248610"/>
              <a:ext cx="204067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>
                  <a:solidFill>
                    <a:schemeClr val="bg2">
                      <a:lumMod val="10000"/>
                    </a:schemeClr>
                  </a:solidFill>
                </a:rPr>
                <a:t>Recovery Support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DC59E6-5888-5F67-423E-CDDC7B056663}"/>
              </a:ext>
            </a:extLst>
          </p:cNvPr>
          <p:cNvGrpSpPr/>
          <p:nvPr/>
        </p:nvGrpSpPr>
        <p:grpSpPr>
          <a:xfrm>
            <a:off x="3440089" y="3429680"/>
            <a:ext cx="2113280" cy="2113280"/>
            <a:chOff x="4586785" y="3602931"/>
            <a:chExt cx="2817706" cy="281770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90C9567-C98F-447E-EDC5-D7F07B5DC40D}"/>
                </a:ext>
              </a:extLst>
            </p:cNvPr>
            <p:cNvSpPr/>
            <p:nvPr/>
          </p:nvSpPr>
          <p:spPr>
            <a:xfrm>
              <a:off x="4586785" y="3602931"/>
              <a:ext cx="2817706" cy="2817706"/>
            </a:xfrm>
            <a:custGeom>
              <a:avLst/>
              <a:gdLst>
                <a:gd name="connsiteX0" fmla="*/ 0 w 2817706"/>
                <a:gd name="connsiteY0" fmla="*/ 1408853 h 2817706"/>
                <a:gd name="connsiteX1" fmla="*/ 1408853 w 2817706"/>
                <a:gd name="connsiteY1" fmla="*/ 0 h 2817706"/>
                <a:gd name="connsiteX2" fmla="*/ 2817706 w 2817706"/>
                <a:gd name="connsiteY2" fmla="*/ 1408853 h 2817706"/>
                <a:gd name="connsiteX3" fmla="*/ 1408853 w 2817706"/>
                <a:gd name="connsiteY3" fmla="*/ 2817706 h 2817706"/>
                <a:gd name="connsiteX4" fmla="*/ 0 w 2817706"/>
                <a:gd name="connsiteY4" fmla="*/ 1408853 h 281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706" h="2817706">
                  <a:moveTo>
                    <a:pt x="0" y="1408853"/>
                  </a:moveTo>
                  <a:cubicBezTo>
                    <a:pt x="0" y="630765"/>
                    <a:pt x="630765" y="0"/>
                    <a:pt x="1408853" y="0"/>
                  </a:cubicBezTo>
                  <a:cubicBezTo>
                    <a:pt x="2186941" y="0"/>
                    <a:pt x="2817706" y="630765"/>
                    <a:pt x="2817706" y="1408853"/>
                  </a:cubicBezTo>
                  <a:cubicBezTo>
                    <a:pt x="2817706" y="2186941"/>
                    <a:pt x="2186941" y="2817706"/>
                    <a:pt x="1408853" y="2817706"/>
                  </a:cubicBezTo>
                  <a:cubicBezTo>
                    <a:pt x="630765" y="2817706"/>
                    <a:pt x="0" y="2186941"/>
                    <a:pt x="0" y="140885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43840" tIns="1158240" rIns="243840" bIns="28448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083BE7-0854-48FD-E6DA-268E07C79C7A}"/>
                </a:ext>
              </a:extLst>
            </p:cNvPr>
            <p:cNvSpPr txBox="1"/>
            <p:nvPr/>
          </p:nvSpPr>
          <p:spPr>
            <a:xfrm>
              <a:off x="4975301" y="4793549"/>
              <a:ext cx="204067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>
                  <a:solidFill>
                    <a:schemeClr val="bg2">
                      <a:lumMod val="10000"/>
                    </a:schemeClr>
                  </a:solidFill>
                </a:rPr>
                <a:t>Harm Reduction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74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9E00C-204E-1797-618E-21853FE78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Harm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70760-C523-A80D-BBCA-22375B7F4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56" y="1690689"/>
            <a:ext cx="8296689" cy="3266396"/>
          </a:xfrm>
        </p:spPr>
        <p:txBody>
          <a:bodyPr>
            <a:normAutofit fontScale="85000" lnSpcReduction="20000"/>
          </a:bodyPr>
          <a:lstStyle/>
          <a:p>
            <a:r>
              <a:rPr lang="en-US" b="1" i="1">
                <a:solidFill>
                  <a:schemeClr val="tx2">
                    <a:lumMod val="50000"/>
                  </a:schemeClr>
                </a:solidFill>
                <a:latin typeface="+mj-lt"/>
              </a:rPr>
              <a:t>Meeting people where they’re at, but not leaving them there</a:t>
            </a:r>
          </a:p>
          <a:p>
            <a:pPr lvl="1"/>
            <a:r>
              <a:rPr lang="en-US">
                <a:solidFill>
                  <a:schemeClr val="tx2">
                    <a:lumMod val="50000"/>
                  </a:schemeClr>
                </a:solidFill>
                <a:latin typeface="+mj-lt"/>
              </a:rPr>
              <a:t>Recognizing that change is a process and helping people in their journey along that process without judgment</a:t>
            </a:r>
          </a:p>
          <a:p>
            <a:pPr>
              <a:spcBef>
                <a:spcPts val="1350"/>
              </a:spcBef>
            </a:pPr>
            <a:r>
              <a:rPr lang="en-US">
                <a:solidFill>
                  <a:schemeClr val="tx2">
                    <a:lumMod val="50000"/>
                  </a:schemeClr>
                </a:solidFill>
                <a:latin typeface="+mj-lt"/>
              </a:rPr>
              <a:t>Harm reduction is…</a:t>
            </a:r>
          </a:p>
          <a:p>
            <a:pPr lvl="1"/>
            <a:r>
              <a:rPr lang="en-US">
                <a:solidFill>
                  <a:schemeClr val="tx2">
                    <a:lumMod val="50000"/>
                  </a:schemeClr>
                </a:solidFill>
                <a:latin typeface="+mj-lt"/>
              </a:rPr>
              <a:t>“…a set of practical strategies and ideas aimed at reducing negative consequences associated with drug use.”</a:t>
            </a:r>
          </a:p>
          <a:p>
            <a:pPr lvl="1"/>
            <a:r>
              <a:rPr lang="en-US">
                <a:solidFill>
                  <a:schemeClr val="tx2">
                    <a:lumMod val="50000"/>
                  </a:schemeClr>
                </a:solidFill>
                <a:latin typeface="+mj-lt"/>
              </a:rPr>
              <a:t>“…a movement for social justice built on a belief in, and respect for, the rights of people who use drugs.”</a:t>
            </a:r>
          </a:p>
          <a:p>
            <a:pPr lvl="1"/>
            <a:endParaRPr lang="en-US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r>
              <a:rPr lang="en-US">
                <a:solidFill>
                  <a:schemeClr val="tx2">
                    <a:lumMod val="50000"/>
                  </a:schemeClr>
                </a:solidFill>
                <a:latin typeface="+mj-lt"/>
              </a:rPr>
              <a:t>In particular, harm reduction “emphasizes </a:t>
            </a:r>
            <a:r>
              <a:rPr lang="en-US" b="1">
                <a:solidFill>
                  <a:schemeClr val="tx2">
                    <a:lumMod val="50000"/>
                  </a:schemeClr>
                </a:solidFill>
                <a:latin typeface="+mj-lt"/>
              </a:rPr>
              <a:t>kindness</a:t>
            </a:r>
            <a:r>
              <a:rPr lang="en-US">
                <a:solidFill>
                  <a:schemeClr val="tx2">
                    <a:lumMod val="50000"/>
                  </a:schemeClr>
                </a:solidFill>
                <a:latin typeface="+mj-lt"/>
              </a:rPr>
              <a:t> and </a:t>
            </a:r>
            <a:r>
              <a:rPr lang="en-US" b="1">
                <a:solidFill>
                  <a:schemeClr val="tx2">
                    <a:lumMod val="50000"/>
                  </a:schemeClr>
                </a:solidFill>
                <a:latin typeface="+mj-lt"/>
              </a:rPr>
              <a:t>autonomy</a:t>
            </a:r>
            <a:r>
              <a:rPr lang="en-US">
                <a:solidFill>
                  <a:schemeClr val="tx2">
                    <a:lumMod val="50000"/>
                  </a:schemeClr>
                </a:solidFill>
                <a:latin typeface="+mj-lt"/>
              </a:rPr>
              <a:t> in the </a:t>
            </a:r>
            <a:r>
              <a:rPr lang="en-US" b="1">
                <a:solidFill>
                  <a:schemeClr val="tx2">
                    <a:lumMod val="50000"/>
                  </a:schemeClr>
                </a:solidFill>
                <a:latin typeface="+mj-lt"/>
              </a:rPr>
              <a:t>engagement of people who use drugs.</a:t>
            </a:r>
            <a:r>
              <a:rPr lang="en-US">
                <a:solidFill>
                  <a:schemeClr val="tx2">
                    <a:lumMod val="50000"/>
                  </a:schemeClr>
                </a:solidFill>
                <a:latin typeface="+mj-lt"/>
              </a:rPr>
              <a:t>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DB04C2-7463-BBB1-9A77-3D6084584348}"/>
              </a:ext>
            </a:extLst>
          </p:cNvPr>
          <p:cNvSpPr txBox="1"/>
          <p:nvPr/>
        </p:nvSpPr>
        <p:spPr>
          <a:xfrm>
            <a:off x="423656" y="5203412"/>
            <a:ext cx="68180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900">
                <a:solidFill>
                  <a:schemeClr val="bg1">
                    <a:lumMod val="50000"/>
                  </a:schemeClr>
                </a:solidFill>
                <a:latin typeface="+mj-lt"/>
              </a:rPr>
              <a:t>Sources:</a:t>
            </a:r>
          </a:p>
          <a:p>
            <a:pPr algn="l"/>
            <a:r>
              <a:rPr lang="en-US" sz="900">
                <a:solidFill>
                  <a:schemeClr val="bg1">
                    <a:lumMod val="50000"/>
                  </a:schemeClr>
                </a:solidFill>
                <a:latin typeface="+mj-lt"/>
              </a:rPr>
              <a:t>National Harm Reduction Coalition. 2019. “Principles of Harm Reduction.” Harmreduction.org. </a:t>
            </a:r>
            <a:r>
              <a:rPr lang="en-US" sz="900">
                <a:solidFill>
                  <a:srgbClr val="064F8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https://harmreduction.org/about-us/principles-of-harm-reduction</a:t>
            </a: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</a:p>
          <a:p>
            <a:pPr algn="l"/>
            <a:r>
              <a:rPr lang="en-US" sz="900">
                <a:solidFill>
                  <a:schemeClr val="bg1">
                    <a:lumMod val="50000"/>
                  </a:schemeClr>
                </a:solidFill>
                <a:latin typeface="+mj-lt"/>
              </a:rPr>
              <a:t>Substance Abuse and Mental Health Services Administration. 2023. “Harm Reduction.” https://www.samhsa.gov/find-help/harm-reduction</a:t>
            </a:r>
          </a:p>
        </p:txBody>
      </p:sp>
    </p:spTree>
    <p:extLst>
      <p:ext uri="{BB962C8B-B14F-4D97-AF65-F5344CB8AC3E}">
        <p14:creationId xmlns:p14="http://schemas.microsoft.com/office/powerpoint/2010/main" val="10311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ational Council colors">
      <a:dk1>
        <a:srgbClr val="EA5E29"/>
      </a:dk1>
      <a:lt1>
        <a:sysClr val="window" lastClr="FFFFFF"/>
      </a:lt1>
      <a:dk2>
        <a:srgbClr val="53605F"/>
      </a:dk2>
      <a:lt2>
        <a:srgbClr val="E8E0D1"/>
      </a:lt2>
      <a:accent1>
        <a:srgbClr val="EA5E29"/>
      </a:accent1>
      <a:accent2>
        <a:srgbClr val="064F80"/>
      </a:accent2>
      <a:accent3>
        <a:srgbClr val="A9ABA4"/>
      </a:accent3>
      <a:accent4>
        <a:srgbClr val="FED209"/>
      </a:accent4>
      <a:accent5>
        <a:srgbClr val="7FD3EE"/>
      </a:accent5>
      <a:accent6>
        <a:srgbClr val="ACCAD3"/>
      </a:accent6>
      <a:hlink>
        <a:srgbClr val="064F80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427dd8f-af91-42ff-b530-46221bb049d1" xsi:nil="true"/>
    <lcf76f155ced4ddcb4097134ff3c332f xmlns="a51d899a-aabc-48fd-80d6-b4a8f11106d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1E7D554E7A9F40A137D3A381F5D058" ma:contentTypeVersion="12" ma:contentTypeDescription="Create a new document." ma:contentTypeScope="" ma:versionID="1aef3afac9b069cb19a66ba37936cf72">
  <xsd:schema xmlns:xsd="http://www.w3.org/2001/XMLSchema" xmlns:xs="http://www.w3.org/2001/XMLSchema" xmlns:p="http://schemas.microsoft.com/office/2006/metadata/properties" xmlns:ns2="a51d899a-aabc-48fd-80d6-b4a8f11106d4" xmlns:ns3="d427dd8f-af91-42ff-b530-46221bb049d1" targetNamespace="http://schemas.microsoft.com/office/2006/metadata/properties" ma:root="true" ma:fieldsID="3093442ca2a4838d3f1d046af9522940" ns2:_="" ns3:_="">
    <xsd:import namespace="a51d899a-aabc-48fd-80d6-b4a8f11106d4"/>
    <xsd:import namespace="d427dd8f-af91-42ff-b530-46221bb049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1d899a-aabc-48fd-80d6-b4a8f11106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98304ef-af6d-4835-9de1-cb43745920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27dd8f-af91-42ff-b530-46221bb049d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45aaa57-82f4-44cb-bcd5-4799061710bc}" ma:internalName="TaxCatchAll" ma:showField="CatchAllData" ma:web="d427dd8f-af91-42ff-b530-46221bb049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D06296-37ED-4BEF-A805-69B69AAC91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DB97A5-B22B-4FD2-ADCB-E3AC5F5FC412}">
  <ds:schemaRefs>
    <ds:schemaRef ds:uri="a51d899a-aabc-48fd-80d6-b4a8f11106d4"/>
    <ds:schemaRef ds:uri="d427dd8f-af91-42ff-b530-46221bb049d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DF1C025-6EB8-4C61-B7E7-C10702F2847C}">
  <ds:schemaRefs>
    <ds:schemaRef ds:uri="a51d899a-aabc-48fd-80d6-b4a8f11106d4"/>
    <ds:schemaRef ds:uri="d427dd8f-af91-42ff-b530-46221bb049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(4:3)</PresentationFormat>
  <Slides>31</Slides>
  <Notes>28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 The Power of Collaboration:  Success Stories of Harm Reduction and Public Safety Partnerships to Prevent Overdose</vt:lpstr>
      <vt:lpstr>Housekeeping</vt:lpstr>
      <vt:lpstr>Frequently Asked Questions</vt:lpstr>
      <vt:lpstr>Today’s Presenters</vt:lpstr>
      <vt:lpstr>Project Overview</vt:lpstr>
      <vt:lpstr>Agenda</vt:lpstr>
      <vt:lpstr>Background</vt:lpstr>
      <vt:lpstr>Tackling Fatal Overdose and Substance Use Disorder</vt:lpstr>
      <vt:lpstr>Harm Reduction</vt:lpstr>
      <vt:lpstr>Pillars of Harm Reduction </vt:lpstr>
      <vt:lpstr>Examples of harm reduction practices include…</vt:lpstr>
      <vt:lpstr>Ultimately…</vt:lpstr>
      <vt:lpstr>PowerPoint Presentation</vt:lpstr>
      <vt:lpstr>PowerPoint Presentation</vt:lpstr>
      <vt:lpstr>Comeback Quick Response Team (QRT)  Families Against Narcotics (FAN)</vt:lpstr>
      <vt:lpstr>PowerPoint Presentation</vt:lpstr>
      <vt:lpstr>PowerPoint Presentation</vt:lpstr>
      <vt:lpstr>PowerPoint Presentation</vt:lpstr>
      <vt:lpstr>Arrest and Jail Alternatives (AJA) Catholic Community Services of Western Washington  Neil Calmjoy, LICSW Carolina Hershey, CPC</vt:lpstr>
      <vt:lpstr>Program Overview</vt:lpstr>
      <vt:lpstr>Partnership with Public Safety</vt:lpstr>
      <vt:lpstr>Implementing Harm Reduction</vt:lpstr>
      <vt:lpstr>AJA’s Prevention Program</vt:lpstr>
      <vt:lpstr>PowerPoint Presentation</vt:lpstr>
      <vt:lpstr>Thank You!</vt:lpstr>
      <vt:lpstr>Appendix</vt:lpstr>
      <vt:lpstr>Why Harm Reduction?  Quality of life benefits</vt:lpstr>
      <vt:lpstr>Why Harm Reduction? Physical health benefits</vt:lpstr>
      <vt:lpstr>Why Harm Reduction?  System benefits</vt:lpstr>
      <vt:lpstr>Ultimately…</vt:lpstr>
      <vt:lpstr>Emerging Trends in Harm Reduction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Wainwright</dc:creator>
  <cp:revision>2</cp:revision>
  <dcterms:created xsi:type="dcterms:W3CDTF">2021-03-18T16:38:40Z</dcterms:created>
  <dcterms:modified xsi:type="dcterms:W3CDTF">2023-11-15T20:56:19Z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0x010100851E7D554E7A9F40A137D3A381F5D058</vt:lpwstr>
  </property>
  <property fmtid="{D5CDD505-2E9C-101B-9397-08002B2CF9AE}" pid="3" name="MediaServiceImageTags">
    <vt:lpwstr/>
  </property>
</Properties>
</file>